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DejaVu Sans Bold" panose="020B0803030604020204" pitchFamily="34" charset="0"/>
      <p:regular r:id="rId13"/>
      <p:bold r:id="rId14"/>
    </p:embeddedFont>
    <p:embeddedFont>
      <p:font typeface="DejaVu Sans Light" panose="020B0203030804020204" pitchFamily="34" charset="0"/>
      <p:regular r:id="rId15"/>
    </p:embeddedFont>
    <p:embeddedFont>
      <p:font typeface="Tahoma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108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21.sv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svg"/><Relationship Id="rId2" Type="http://schemas.openxmlformats.org/officeDocument/2006/relationships/image" Target="../media/image20.png"/><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sv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sv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7999" cy="10286995"/>
          </a:xfrm>
          <a:custGeom>
            <a:avLst/>
            <a:gdLst/>
            <a:ahLst/>
            <a:cxnLst/>
            <a:rect l="l" t="t" r="r" b="b"/>
            <a:pathLst>
              <a:path w="18287999" h="10286995">
                <a:moveTo>
                  <a:pt x="0" y="0"/>
                </a:moveTo>
                <a:lnTo>
                  <a:pt x="18287999" y="0"/>
                </a:lnTo>
                <a:lnTo>
                  <a:pt x="18287999" y="10286995"/>
                </a:lnTo>
                <a:lnTo>
                  <a:pt x="0" y="10286995"/>
                </a:lnTo>
                <a:lnTo>
                  <a:pt x="0" y="0"/>
                </a:lnTo>
                <a:close/>
              </a:path>
            </a:pathLst>
          </a:custGeom>
          <a:blipFill>
            <a:blip r:embed="rId2"/>
            <a:stretch>
              <a:fillRect/>
            </a:stretch>
          </a:blipFill>
        </p:spPr>
        <p:txBody>
          <a:bodyPr/>
          <a:lstStyle/>
          <a:p>
            <a:endParaRPr lang="es-ES"/>
          </a:p>
        </p:txBody>
      </p:sp>
      <p:grpSp>
        <p:nvGrpSpPr>
          <p:cNvPr id="3" name="Group 3"/>
          <p:cNvGrpSpPr/>
          <p:nvPr/>
        </p:nvGrpSpPr>
        <p:grpSpPr>
          <a:xfrm>
            <a:off x="1153539" y="1142609"/>
            <a:ext cx="996950" cy="989806"/>
            <a:chOff x="0" y="0"/>
            <a:chExt cx="1329267" cy="1319742"/>
          </a:xfrm>
        </p:grpSpPr>
        <p:sp>
          <p:nvSpPr>
            <p:cNvPr id="4" name="Freeform 4"/>
            <p:cNvSpPr/>
            <p:nvPr/>
          </p:nvSpPr>
          <p:spPr>
            <a:xfrm>
              <a:off x="0" y="0"/>
              <a:ext cx="1328420" cy="1319022"/>
            </a:xfrm>
            <a:custGeom>
              <a:avLst/>
              <a:gdLst/>
              <a:ahLst/>
              <a:cxnLst/>
              <a:rect l="l" t="t" r="r" b="b"/>
              <a:pathLst>
                <a:path w="1328420" h="1319022">
                  <a:moveTo>
                    <a:pt x="1328420" y="0"/>
                  </a:moveTo>
                  <a:lnTo>
                    <a:pt x="0" y="0"/>
                  </a:lnTo>
                  <a:lnTo>
                    <a:pt x="0" y="1319022"/>
                  </a:lnTo>
                  <a:lnTo>
                    <a:pt x="1328420" y="1319022"/>
                  </a:lnTo>
                  <a:lnTo>
                    <a:pt x="1328420" y="0"/>
                  </a:lnTo>
                  <a:close/>
                </a:path>
              </a:pathLst>
            </a:custGeom>
            <a:solidFill>
              <a:srgbClr val="FF3128"/>
            </a:solidFill>
          </p:spPr>
          <p:txBody>
            <a:bodyPr/>
            <a:lstStyle/>
            <a:p>
              <a:endParaRPr lang="es-ES"/>
            </a:p>
          </p:txBody>
        </p:sp>
      </p:grpSp>
      <p:sp>
        <p:nvSpPr>
          <p:cNvPr id="5" name="Freeform 5"/>
          <p:cNvSpPr/>
          <p:nvPr/>
        </p:nvSpPr>
        <p:spPr>
          <a:xfrm>
            <a:off x="1299654" y="1277555"/>
            <a:ext cx="1327150" cy="560386"/>
          </a:xfrm>
          <a:custGeom>
            <a:avLst/>
            <a:gdLst/>
            <a:ahLst/>
            <a:cxnLst/>
            <a:rect l="l" t="t" r="r" b="b"/>
            <a:pathLst>
              <a:path w="1327150" h="560386">
                <a:moveTo>
                  <a:pt x="0" y="0"/>
                </a:moveTo>
                <a:lnTo>
                  <a:pt x="1327150" y="0"/>
                </a:lnTo>
                <a:lnTo>
                  <a:pt x="1327150" y="560386"/>
                </a:lnTo>
                <a:lnTo>
                  <a:pt x="0" y="5603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6" name="Freeform 6"/>
          <p:cNvSpPr/>
          <p:nvPr/>
        </p:nvSpPr>
        <p:spPr>
          <a:xfrm>
            <a:off x="2673466" y="1367900"/>
            <a:ext cx="217064" cy="227531"/>
          </a:xfrm>
          <a:custGeom>
            <a:avLst/>
            <a:gdLst/>
            <a:ahLst/>
            <a:cxnLst/>
            <a:rect l="l" t="t" r="r" b="b"/>
            <a:pathLst>
              <a:path w="217064" h="227531">
                <a:moveTo>
                  <a:pt x="0" y="0"/>
                </a:moveTo>
                <a:lnTo>
                  <a:pt x="217064" y="0"/>
                </a:lnTo>
                <a:lnTo>
                  <a:pt x="217064" y="227531"/>
                </a:lnTo>
                <a:lnTo>
                  <a:pt x="0" y="227531"/>
                </a:lnTo>
                <a:lnTo>
                  <a:pt x="0" y="0"/>
                </a:lnTo>
                <a:close/>
              </a:path>
            </a:pathLst>
          </a:custGeom>
          <a:blipFill>
            <a:blip r:embed="rId5"/>
            <a:stretch>
              <a:fillRect l="-1031" r="-1031"/>
            </a:stretch>
          </a:blipFill>
        </p:spPr>
        <p:txBody>
          <a:bodyPr/>
          <a:lstStyle/>
          <a:p>
            <a:endParaRPr lang="es-ES"/>
          </a:p>
        </p:txBody>
      </p:sp>
      <p:grpSp>
        <p:nvGrpSpPr>
          <p:cNvPr id="7" name="Group 7"/>
          <p:cNvGrpSpPr/>
          <p:nvPr/>
        </p:nvGrpSpPr>
        <p:grpSpPr>
          <a:xfrm>
            <a:off x="2928608" y="1264349"/>
            <a:ext cx="79375" cy="330994"/>
            <a:chOff x="0" y="0"/>
            <a:chExt cx="105833" cy="441325"/>
          </a:xfrm>
        </p:grpSpPr>
        <p:sp>
          <p:nvSpPr>
            <p:cNvPr id="8" name="Freeform 8"/>
            <p:cNvSpPr/>
            <p:nvPr/>
          </p:nvSpPr>
          <p:spPr>
            <a:xfrm>
              <a:off x="9652" y="144145"/>
              <a:ext cx="85979" cy="297180"/>
            </a:xfrm>
            <a:custGeom>
              <a:avLst/>
              <a:gdLst/>
              <a:ahLst/>
              <a:cxnLst/>
              <a:rect l="l" t="t" r="r" b="b"/>
              <a:pathLst>
                <a:path w="85979" h="297180">
                  <a:moveTo>
                    <a:pt x="85979" y="0"/>
                  </a:moveTo>
                  <a:lnTo>
                    <a:pt x="0" y="0"/>
                  </a:lnTo>
                  <a:lnTo>
                    <a:pt x="0" y="297180"/>
                  </a:lnTo>
                  <a:lnTo>
                    <a:pt x="85979" y="297180"/>
                  </a:lnTo>
                  <a:lnTo>
                    <a:pt x="85979" y="0"/>
                  </a:lnTo>
                  <a:close/>
                </a:path>
              </a:pathLst>
            </a:custGeom>
            <a:solidFill>
              <a:srgbClr val="FFFFFF"/>
            </a:solidFill>
          </p:spPr>
          <p:txBody>
            <a:bodyPr/>
            <a:lstStyle/>
            <a:p>
              <a:endParaRPr lang="es-ES"/>
            </a:p>
          </p:txBody>
        </p:sp>
        <p:sp>
          <p:nvSpPr>
            <p:cNvPr id="9" name="Freeform 9"/>
            <p:cNvSpPr/>
            <p:nvPr/>
          </p:nvSpPr>
          <p:spPr>
            <a:xfrm>
              <a:off x="0" y="0"/>
              <a:ext cx="104775" cy="103632"/>
            </a:xfrm>
            <a:custGeom>
              <a:avLst/>
              <a:gdLst/>
              <a:ahLst/>
              <a:cxnLst/>
              <a:rect l="l" t="t" r="r" b="b"/>
              <a:pathLst>
                <a:path w="104775" h="103632">
                  <a:moveTo>
                    <a:pt x="52324" y="0"/>
                  </a:moveTo>
                  <a:lnTo>
                    <a:pt x="32131" y="4064"/>
                  </a:lnTo>
                  <a:lnTo>
                    <a:pt x="15494" y="15240"/>
                  </a:lnTo>
                  <a:lnTo>
                    <a:pt x="4191" y="31623"/>
                  </a:lnTo>
                  <a:lnTo>
                    <a:pt x="0" y="51435"/>
                  </a:lnTo>
                  <a:lnTo>
                    <a:pt x="4191" y="71628"/>
                  </a:lnTo>
                  <a:lnTo>
                    <a:pt x="15494" y="88138"/>
                  </a:lnTo>
                  <a:lnTo>
                    <a:pt x="32131" y="99441"/>
                  </a:lnTo>
                  <a:lnTo>
                    <a:pt x="52324" y="103632"/>
                  </a:lnTo>
                  <a:lnTo>
                    <a:pt x="72644" y="99441"/>
                  </a:lnTo>
                  <a:lnTo>
                    <a:pt x="89281" y="88138"/>
                  </a:lnTo>
                  <a:lnTo>
                    <a:pt x="100584" y="71628"/>
                  </a:lnTo>
                  <a:lnTo>
                    <a:pt x="104775" y="51562"/>
                  </a:lnTo>
                  <a:lnTo>
                    <a:pt x="100584" y="31750"/>
                  </a:lnTo>
                  <a:lnTo>
                    <a:pt x="89281" y="15240"/>
                  </a:lnTo>
                  <a:lnTo>
                    <a:pt x="72644" y="4064"/>
                  </a:lnTo>
                  <a:lnTo>
                    <a:pt x="52324" y="0"/>
                  </a:lnTo>
                  <a:close/>
                </a:path>
              </a:pathLst>
            </a:custGeom>
            <a:solidFill>
              <a:srgbClr val="FFFFFF"/>
            </a:solidFill>
          </p:spPr>
          <p:txBody>
            <a:bodyPr/>
            <a:lstStyle/>
            <a:p>
              <a:endParaRPr lang="es-ES"/>
            </a:p>
          </p:txBody>
        </p:sp>
      </p:grpSp>
      <p:sp>
        <p:nvSpPr>
          <p:cNvPr id="10" name="Freeform 10"/>
          <p:cNvSpPr/>
          <p:nvPr/>
        </p:nvSpPr>
        <p:spPr>
          <a:xfrm>
            <a:off x="3026849" y="1367986"/>
            <a:ext cx="466902" cy="231964"/>
          </a:xfrm>
          <a:custGeom>
            <a:avLst/>
            <a:gdLst/>
            <a:ahLst/>
            <a:cxnLst/>
            <a:rect l="l" t="t" r="r" b="b"/>
            <a:pathLst>
              <a:path w="466902" h="231964">
                <a:moveTo>
                  <a:pt x="0" y="0"/>
                </a:moveTo>
                <a:lnTo>
                  <a:pt x="466902" y="0"/>
                </a:lnTo>
                <a:lnTo>
                  <a:pt x="466902" y="231964"/>
                </a:lnTo>
                <a:lnTo>
                  <a:pt x="0" y="231964"/>
                </a:lnTo>
                <a:lnTo>
                  <a:pt x="0" y="0"/>
                </a:lnTo>
                <a:close/>
              </a:path>
            </a:pathLst>
          </a:custGeom>
          <a:blipFill>
            <a:blip r:embed="rId6"/>
            <a:stretch>
              <a:fillRect l="-318" r="-318"/>
            </a:stretch>
          </a:blipFill>
        </p:spPr>
        <p:txBody>
          <a:bodyPr/>
          <a:lstStyle/>
          <a:p>
            <a:endParaRPr lang="es-ES"/>
          </a:p>
        </p:txBody>
      </p:sp>
      <p:sp>
        <p:nvSpPr>
          <p:cNvPr id="11" name="Freeform 11"/>
          <p:cNvSpPr/>
          <p:nvPr/>
        </p:nvSpPr>
        <p:spPr>
          <a:xfrm>
            <a:off x="3529850" y="1367806"/>
            <a:ext cx="341509" cy="232240"/>
          </a:xfrm>
          <a:custGeom>
            <a:avLst/>
            <a:gdLst/>
            <a:ahLst/>
            <a:cxnLst/>
            <a:rect l="l" t="t" r="r" b="b"/>
            <a:pathLst>
              <a:path w="341509" h="232240">
                <a:moveTo>
                  <a:pt x="0" y="0"/>
                </a:moveTo>
                <a:lnTo>
                  <a:pt x="341509" y="0"/>
                </a:lnTo>
                <a:lnTo>
                  <a:pt x="341509" y="232240"/>
                </a:lnTo>
                <a:lnTo>
                  <a:pt x="0" y="232240"/>
                </a:lnTo>
                <a:lnTo>
                  <a:pt x="0" y="0"/>
                </a:lnTo>
                <a:close/>
              </a:path>
            </a:pathLst>
          </a:custGeom>
          <a:blipFill>
            <a:blip r:embed="rId7"/>
            <a:stretch>
              <a:fillRect t="-306" b="-306"/>
            </a:stretch>
          </a:blipFill>
        </p:spPr>
        <p:txBody>
          <a:bodyPr/>
          <a:lstStyle/>
          <a:p>
            <a:endParaRPr lang="es-ES"/>
          </a:p>
        </p:txBody>
      </p:sp>
      <p:grpSp>
        <p:nvGrpSpPr>
          <p:cNvPr id="12" name="Group 12"/>
          <p:cNvGrpSpPr/>
          <p:nvPr/>
        </p:nvGrpSpPr>
        <p:grpSpPr>
          <a:xfrm>
            <a:off x="2373502" y="1264364"/>
            <a:ext cx="1604169" cy="730250"/>
            <a:chOff x="0" y="0"/>
            <a:chExt cx="2138892" cy="973667"/>
          </a:xfrm>
        </p:grpSpPr>
        <p:sp>
          <p:nvSpPr>
            <p:cNvPr id="13" name="Freeform 13"/>
            <p:cNvSpPr/>
            <p:nvPr/>
          </p:nvSpPr>
          <p:spPr>
            <a:xfrm>
              <a:off x="0" y="549148"/>
              <a:ext cx="261493" cy="423799"/>
            </a:xfrm>
            <a:custGeom>
              <a:avLst/>
              <a:gdLst/>
              <a:ahLst/>
              <a:cxnLst/>
              <a:rect l="l" t="t" r="r" b="b"/>
              <a:pathLst>
                <a:path w="261493" h="423799">
                  <a:moveTo>
                    <a:pt x="261493" y="0"/>
                  </a:moveTo>
                  <a:lnTo>
                    <a:pt x="0" y="0"/>
                  </a:lnTo>
                  <a:lnTo>
                    <a:pt x="0" y="423799"/>
                  </a:lnTo>
                  <a:lnTo>
                    <a:pt x="261493" y="423799"/>
                  </a:lnTo>
                  <a:lnTo>
                    <a:pt x="261493" y="337820"/>
                  </a:lnTo>
                  <a:lnTo>
                    <a:pt x="90297" y="337820"/>
                  </a:lnTo>
                  <a:lnTo>
                    <a:pt x="90297" y="248285"/>
                  </a:lnTo>
                  <a:lnTo>
                    <a:pt x="242697" y="248285"/>
                  </a:lnTo>
                  <a:lnTo>
                    <a:pt x="242697" y="162306"/>
                  </a:lnTo>
                  <a:lnTo>
                    <a:pt x="90297" y="162306"/>
                  </a:lnTo>
                  <a:lnTo>
                    <a:pt x="90297" y="86106"/>
                  </a:lnTo>
                  <a:lnTo>
                    <a:pt x="261493" y="86106"/>
                  </a:lnTo>
                  <a:lnTo>
                    <a:pt x="261493" y="0"/>
                  </a:lnTo>
                  <a:close/>
                </a:path>
              </a:pathLst>
            </a:custGeom>
            <a:solidFill>
              <a:srgbClr val="FFFFFF"/>
            </a:solidFill>
          </p:spPr>
          <p:txBody>
            <a:bodyPr/>
            <a:lstStyle/>
            <a:p>
              <a:endParaRPr lang="es-ES"/>
            </a:p>
          </p:txBody>
        </p:sp>
        <p:sp>
          <p:nvSpPr>
            <p:cNvPr id="14" name="Freeform 14"/>
            <p:cNvSpPr/>
            <p:nvPr/>
          </p:nvSpPr>
          <p:spPr>
            <a:xfrm>
              <a:off x="2043684" y="144018"/>
              <a:ext cx="85852" cy="297180"/>
            </a:xfrm>
            <a:custGeom>
              <a:avLst/>
              <a:gdLst/>
              <a:ahLst/>
              <a:cxnLst/>
              <a:rect l="l" t="t" r="r" b="b"/>
              <a:pathLst>
                <a:path w="85852" h="297180">
                  <a:moveTo>
                    <a:pt x="85852" y="0"/>
                  </a:moveTo>
                  <a:lnTo>
                    <a:pt x="0" y="0"/>
                  </a:lnTo>
                  <a:lnTo>
                    <a:pt x="0" y="297180"/>
                  </a:lnTo>
                  <a:lnTo>
                    <a:pt x="85852" y="297180"/>
                  </a:lnTo>
                  <a:lnTo>
                    <a:pt x="85852" y="0"/>
                  </a:lnTo>
                  <a:close/>
                </a:path>
              </a:pathLst>
            </a:custGeom>
            <a:solidFill>
              <a:srgbClr val="FFFFFF"/>
            </a:solidFill>
          </p:spPr>
          <p:txBody>
            <a:bodyPr/>
            <a:lstStyle/>
            <a:p>
              <a:endParaRPr lang="es-ES"/>
            </a:p>
          </p:txBody>
        </p:sp>
        <p:sp>
          <p:nvSpPr>
            <p:cNvPr id="15" name="Freeform 15"/>
            <p:cNvSpPr/>
            <p:nvPr/>
          </p:nvSpPr>
          <p:spPr>
            <a:xfrm>
              <a:off x="2033905" y="0"/>
              <a:ext cx="104775" cy="103378"/>
            </a:xfrm>
            <a:custGeom>
              <a:avLst/>
              <a:gdLst/>
              <a:ahLst/>
              <a:cxnLst/>
              <a:rect l="l" t="t" r="r" b="b"/>
              <a:pathLst>
                <a:path w="104775" h="103378">
                  <a:moveTo>
                    <a:pt x="104775" y="51435"/>
                  </a:moveTo>
                  <a:lnTo>
                    <a:pt x="100584" y="31623"/>
                  </a:lnTo>
                  <a:lnTo>
                    <a:pt x="89281" y="15240"/>
                  </a:lnTo>
                  <a:lnTo>
                    <a:pt x="72644" y="4064"/>
                  </a:lnTo>
                  <a:lnTo>
                    <a:pt x="52324" y="0"/>
                  </a:lnTo>
                  <a:lnTo>
                    <a:pt x="32131" y="4064"/>
                  </a:lnTo>
                  <a:lnTo>
                    <a:pt x="15494" y="15240"/>
                  </a:lnTo>
                  <a:lnTo>
                    <a:pt x="4191" y="31623"/>
                  </a:lnTo>
                  <a:lnTo>
                    <a:pt x="0" y="51435"/>
                  </a:lnTo>
                  <a:lnTo>
                    <a:pt x="4191" y="71501"/>
                  </a:lnTo>
                  <a:lnTo>
                    <a:pt x="15494" y="88011"/>
                  </a:lnTo>
                  <a:lnTo>
                    <a:pt x="32131" y="99314"/>
                  </a:lnTo>
                  <a:lnTo>
                    <a:pt x="52324" y="103378"/>
                  </a:lnTo>
                  <a:lnTo>
                    <a:pt x="72644" y="99314"/>
                  </a:lnTo>
                  <a:lnTo>
                    <a:pt x="89281" y="88011"/>
                  </a:lnTo>
                  <a:lnTo>
                    <a:pt x="100584" y="71501"/>
                  </a:lnTo>
                  <a:lnTo>
                    <a:pt x="104775" y="51435"/>
                  </a:lnTo>
                  <a:close/>
                </a:path>
              </a:pathLst>
            </a:custGeom>
            <a:solidFill>
              <a:srgbClr val="FFFFFF"/>
            </a:solidFill>
          </p:spPr>
          <p:txBody>
            <a:bodyPr/>
            <a:lstStyle/>
            <a:p>
              <a:endParaRPr lang="es-ES"/>
            </a:p>
          </p:txBody>
        </p:sp>
      </p:grpSp>
      <p:sp>
        <p:nvSpPr>
          <p:cNvPr id="16" name="Freeform 16"/>
          <p:cNvSpPr/>
          <p:nvPr/>
        </p:nvSpPr>
        <p:spPr>
          <a:xfrm>
            <a:off x="2604990" y="1771149"/>
            <a:ext cx="217144" cy="227531"/>
          </a:xfrm>
          <a:custGeom>
            <a:avLst/>
            <a:gdLst/>
            <a:ahLst/>
            <a:cxnLst/>
            <a:rect l="l" t="t" r="r" b="b"/>
            <a:pathLst>
              <a:path w="217144" h="227531">
                <a:moveTo>
                  <a:pt x="0" y="0"/>
                </a:moveTo>
                <a:lnTo>
                  <a:pt x="217144" y="0"/>
                </a:lnTo>
                <a:lnTo>
                  <a:pt x="217144" y="227531"/>
                </a:lnTo>
                <a:lnTo>
                  <a:pt x="0" y="227531"/>
                </a:lnTo>
                <a:lnTo>
                  <a:pt x="0" y="0"/>
                </a:lnTo>
                <a:close/>
              </a:path>
            </a:pathLst>
          </a:custGeom>
          <a:blipFill>
            <a:blip r:embed="rId8"/>
            <a:stretch>
              <a:fillRect t="-368" b="-368"/>
            </a:stretch>
          </a:blipFill>
        </p:spPr>
        <p:txBody>
          <a:bodyPr/>
          <a:lstStyle/>
          <a:p>
            <a:endParaRPr lang="es-ES"/>
          </a:p>
        </p:txBody>
      </p:sp>
      <p:sp>
        <p:nvSpPr>
          <p:cNvPr id="17" name="Freeform 17"/>
          <p:cNvSpPr/>
          <p:nvPr/>
        </p:nvSpPr>
        <p:spPr>
          <a:xfrm>
            <a:off x="2867336" y="1766526"/>
            <a:ext cx="384178" cy="232152"/>
          </a:xfrm>
          <a:custGeom>
            <a:avLst/>
            <a:gdLst/>
            <a:ahLst/>
            <a:cxnLst/>
            <a:rect l="l" t="t" r="r" b="b"/>
            <a:pathLst>
              <a:path w="384178" h="232152">
                <a:moveTo>
                  <a:pt x="0" y="0"/>
                </a:moveTo>
                <a:lnTo>
                  <a:pt x="384178" y="0"/>
                </a:lnTo>
                <a:lnTo>
                  <a:pt x="384178" y="232153"/>
                </a:lnTo>
                <a:lnTo>
                  <a:pt x="0" y="232153"/>
                </a:lnTo>
                <a:lnTo>
                  <a:pt x="0" y="0"/>
                </a:lnTo>
                <a:close/>
              </a:path>
            </a:pathLst>
          </a:custGeom>
          <a:blipFill>
            <a:blip r:embed="rId9"/>
            <a:stretch>
              <a:fillRect t="-421" b="-421"/>
            </a:stretch>
          </a:blipFill>
        </p:spPr>
        <p:txBody>
          <a:bodyPr/>
          <a:lstStyle/>
          <a:p>
            <a:endParaRPr lang="es-ES"/>
          </a:p>
        </p:txBody>
      </p:sp>
      <p:sp>
        <p:nvSpPr>
          <p:cNvPr id="18" name="Freeform 18"/>
          <p:cNvSpPr/>
          <p:nvPr/>
        </p:nvSpPr>
        <p:spPr>
          <a:xfrm>
            <a:off x="3287691" y="1766621"/>
            <a:ext cx="235034" cy="301027"/>
          </a:xfrm>
          <a:custGeom>
            <a:avLst/>
            <a:gdLst/>
            <a:ahLst/>
            <a:cxnLst/>
            <a:rect l="l" t="t" r="r" b="b"/>
            <a:pathLst>
              <a:path w="235034" h="301027">
                <a:moveTo>
                  <a:pt x="0" y="0"/>
                </a:moveTo>
                <a:lnTo>
                  <a:pt x="235034" y="0"/>
                </a:lnTo>
                <a:lnTo>
                  <a:pt x="235034" y="301028"/>
                </a:lnTo>
                <a:lnTo>
                  <a:pt x="0" y="301028"/>
                </a:lnTo>
                <a:lnTo>
                  <a:pt x="0" y="0"/>
                </a:lnTo>
                <a:close/>
              </a:path>
            </a:pathLst>
          </a:custGeom>
          <a:blipFill>
            <a:blip r:embed="rId10"/>
            <a:stretch>
              <a:fillRect l="-1231" r="-1231"/>
            </a:stretch>
          </a:blipFill>
        </p:spPr>
        <p:txBody>
          <a:bodyPr/>
          <a:lstStyle/>
          <a:p>
            <a:endParaRPr lang="es-ES"/>
          </a:p>
        </p:txBody>
      </p:sp>
      <p:sp>
        <p:nvSpPr>
          <p:cNvPr id="19" name="Freeform 19"/>
          <p:cNvSpPr/>
          <p:nvPr/>
        </p:nvSpPr>
        <p:spPr>
          <a:xfrm>
            <a:off x="4006727" y="1277554"/>
            <a:ext cx="235744" cy="323056"/>
          </a:xfrm>
          <a:custGeom>
            <a:avLst/>
            <a:gdLst/>
            <a:ahLst/>
            <a:cxnLst/>
            <a:rect l="l" t="t" r="r" b="b"/>
            <a:pathLst>
              <a:path w="235744" h="323056">
                <a:moveTo>
                  <a:pt x="0" y="0"/>
                </a:moveTo>
                <a:lnTo>
                  <a:pt x="235744" y="0"/>
                </a:lnTo>
                <a:lnTo>
                  <a:pt x="235744" y="323056"/>
                </a:lnTo>
                <a:lnTo>
                  <a:pt x="0" y="3230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ES"/>
          </a:p>
        </p:txBody>
      </p:sp>
      <p:sp>
        <p:nvSpPr>
          <p:cNvPr id="20" name="Freeform 20"/>
          <p:cNvSpPr/>
          <p:nvPr/>
        </p:nvSpPr>
        <p:spPr>
          <a:xfrm>
            <a:off x="4275565" y="1367900"/>
            <a:ext cx="235509" cy="232051"/>
          </a:xfrm>
          <a:custGeom>
            <a:avLst/>
            <a:gdLst/>
            <a:ahLst/>
            <a:cxnLst/>
            <a:rect l="l" t="t" r="r" b="b"/>
            <a:pathLst>
              <a:path w="235509" h="232051">
                <a:moveTo>
                  <a:pt x="0" y="0"/>
                </a:moveTo>
                <a:lnTo>
                  <a:pt x="235509" y="0"/>
                </a:lnTo>
                <a:lnTo>
                  <a:pt x="235509" y="232051"/>
                </a:lnTo>
                <a:lnTo>
                  <a:pt x="0" y="232051"/>
                </a:lnTo>
                <a:lnTo>
                  <a:pt x="0" y="0"/>
                </a:lnTo>
                <a:close/>
              </a:path>
            </a:pathLst>
          </a:custGeom>
          <a:blipFill>
            <a:blip r:embed="rId13"/>
            <a:stretch>
              <a:fillRect l="-529" r="-529"/>
            </a:stretch>
          </a:blipFill>
        </p:spPr>
        <p:txBody>
          <a:bodyPr/>
          <a:lstStyle/>
          <a:p>
            <a:endParaRPr lang="es-ES"/>
          </a:p>
        </p:txBody>
      </p:sp>
      <p:sp>
        <p:nvSpPr>
          <p:cNvPr id="21" name="Freeform 21"/>
          <p:cNvSpPr/>
          <p:nvPr/>
        </p:nvSpPr>
        <p:spPr>
          <a:xfrm>
            <a:off x="4546776" y="1277554"/>
            <a:ext cx="235744" cy="323056"/>
          </a:xfrm>
          <a:custGeom>
            <a:avLst/>
            <a:gdLst/>
            <a:ahLst/>
            <a:cxnLst/>
            <a:rect l="l" t="t" r="r" b="b"/>
            <a:pathLst>
              <a:path w="235744" h="323056">
                <a:moveTo>
                  <a:pt x="0" y="0"/>
                </a:moveTo>
                <a:lnTo>
                  <a:pt x="235744" y="0"/>
                </a:lnTo>
                <a:lnTo>
                  <a:pt x="235744" y="323056"/>
                </a:lnTo>
                <a:lnTo>
                  <a:pt x="0" y="32305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ES"/>
          </a:p>
        </p:txBody>
      </p:sp>
      <p:sp>
        <p:nvSpPr>
          <p:cNvPr id="22" name="Freeform 22"/>
          <p:cNvSpPr/>
          <p:nvPr/>
        </p:nvSpPr>
        <p:spPr>
          <a:xfrm>
            <a:off x="3547741" y="1766337"/>
            <a:ext cx="483764" cy="232625"/>
          </a:xfrm>
          <a:custGeom>
            <a:avLst/>
            <a:gdLst/>
            <a:ahLst/>
            <a:cxnLst/>
            <a:rect l="l" t="t" r="r" b="b"/>
            <a:pathLst>
              <a:path w="483764" h="232625">
                <a:moveTo>
                  <a:pt x="0" y="0"/>
                </a:moveTo>
                <a:lnTo>
                  <a:pt x="483764" y="0"/>
                </a:lnTo>
                <a:lnTo>
                  <a:pt x="483764" y="232625"/>
                </a:lnTo>
                <a:lnTo>
                  <a:pt x="0" y="232625"/>
                </a:lnTo>
                <a:lnTo>
                  <a:pt x="0" y="0"/>
                </a:lnTo>
                <a:close/>
              </a:path>
            </a:pathLst>
          </a:custGeom>
          <a:blipFill>
            <a:blip r:embed="rId16"/>
            <a:stretch>
              <a:fillRect t="-64" b="-64"/>
            </a:stretch>
          </a:blipFill>
        </p:spPr>
        <p:txBody>
          <a:bodyPr/>
          <a:lstStyle/>
          <a:p>
            <a:endParaRPr lang="es-ES"/>
          </a:p>
        </p:txBody>
      </p:sp>
      <p:sp>
        <p:nvSpPr>
          <p:cNvPr id="23" name="TextBox 23"/>
          <p:cNvSpPr txBox="1"/>
          <p:nvPr/>
        </p:nvSpPr>
        <p:spPr>
          <a:xfrm>
            <a:off x="1652014" y="3668463"/>
            <a:ext cx="5622419" cy="1754873"/>
          </a:xfrm>
          <a:prstGeom prst="rect">
            <a:avLst/>
          </a:prstGeom>
        </p:spPr>
        <p:txBody>
          <a:bodyPr lIns="0" tIns="0" rIns="0" bIns="0" rtlCol="0" anchor="t">
            <a:spAutoFit/>
          </a:bodyPr>
          <a:lstStyle/>
          <a:p>
            <a:pPr algn="l">
              <a:lnSpc>
                <a:spcPts val="13534"/>
              </a:lnSpc>
            </a:pPr>
            <a:r>
              <a:rPr lang="en-US" sz="12517" b="1" spc="-482">
                <a:solidFill>
                  <a:srgbClr val="FFFFFF"/>
                </a:solidFill>
                <a:latin typeface="Tahoma Bold"/>
                <a:ea typeface="Tahoma Bold"/>
                <a:cs typeface="Tahoma Bold"/>
                <a:sym typeface="Tahoma Bold"/>
              </a:rPr>
              <a:t>JavaFX</a:t>
            </a:r>
          </a:p>
        </p:txBody>
      </p:sp>
      <p:sp>
        <p:nvSpPr>
          <p:cNvPr id="24" name="TextBox 24"/>
          <p:cNvSpPr txBox="1"/>
          <p:nvPr/>
        </p:nvSpPr>
        <p:spPr>
          <a:xfrm>
            <a:off x="1638458" y="5930422"/>
            <a:ext cx="5635975" cy="495300"/>
          </a:xfrm>
          <a:prstGeom prst="rect">
            <a:avLst/>
          </a:prstGeom>
        </p:spPr>
        <p:txBody>
          <a:bodyPr lIns="0" tIns="0" rIns="0" bIns="0" rtlCol="0" anchor="t">
            <a:spAutoFit/>
          </a:bodyPr>
          <a:lstStyle/>
          <a:p>
            <a:pPr algn="l">
              <a:lnSpc>
                <a:spcPts val="3900"/>
              </a:lnSpc>
            </a:pPr>
            <a:r>
              <a:rPr lang="en-US" sz="3250" b="1" spc="-31">
                <a:solidFill>
                  <a:srgbClr val="FFFFFF"/>
                </a:solidFill>
                <a:latin typeface="Tahoma Bold"/>
                <a:ea typeface="Tahoma Bold"/>
                <a:cs typeface="Tahoma Bold"/>
                <a:sym typeface="Tahoma Bold"/>
              </a:rPr>
              <a:t>Computer Science Project 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54525" y="9464039"/>
            <a:ext cx="482600" cy="480219"/>
            <a:chOff x="0" y="0"/>
            <a:chExt cx="643467" cy="640292"/>
          </a:xfrm>
        </p:grpSpPr>
        <p:sp>
          <p:nvSpPr>
            <p:cNvPr id="3" name="Freeform 3"/>
            <p:cNvSpPr/>
            <p:nvPr/>
          </p:nvSpPr>
          <p:spPr>
            <a:xfrm>
              <a:off x="0" y="0"/>
              <a:ext cx="642620" cy="640080"/>
            </a:xfrm>
            <a:custGeom>
              <a:avLst/>
              <a:gdLst/>
              <a:ahLst/>
              <a:cxnLst/>
              <a:rect l="l" t="t" r="r" b="b"/>
              <a:pathLst>
                <a:path w="642620" h="640080">
                  <a:moveTo>
                    <a:pt x="642620" y="0"/>
                  </a:moveTo>
                  <a:lnTo>
                    <a:pt x="0" y="0"/>
                  </a:lnTo>
                  <a:lnTo>
                    <a:pt x="0" y="640080"/>
                  </a:lnTo>
                  <a:lnTo>
                    <a:pt x="642620" y="640080"/>
                  </a:lnTo>
                  <a:lnTo>
                    <a:pt x="642620" y="0"/>
                  </a:lnTo>
                  <a:close/>
                </a:path>
              </a:pathLst>
            </a:custGeom>
            <a:solidFill>
              <a:srgbClr val="FF3128"/>
            </a:solidFill>
          </p:spPr>
          <p:txBody>
            <a:bodyPr/>
            <a:lstStyle/>
            <a:p>
              <a:endParaRPr lang="es-ES"/>
            </a:p>
          </p:txBody>
        </p:sp>
      </p:grpSp>
      <p:sp>
        <p:nvSpPr>
          <p:cNvPr id="4" name="Freeform 4"/>
          <p:cNvSpPr/>
          <p:nvPr/>
        </p:nvSpPr>
        <p:spPr>
          <a:xfrm>
            <a:off x="658588" y="419044"/>
            <a:ext cx="479425" cy="476250"/>
          </a:xfrm>
          <a:custGeom>
            <a:avLst/>
            <a:gdLst/>
            <a:ahLst/>
            <a:cxnLst/>
            <a:rect l="l" t="t" r="r" b="b"/>
            <a:pathLst>
              <a:path w="479425" h="476250">
                <a:moveTo>
                  <a:pt x="0" y="0"/>
                </a:moveTo>
                <a:lnTo>
                  <a:pt x="479424" y="0"/>
                </a:lnTo>
                <a:lnTo>
                  <a:pt x="479424" y="476250"/>
                </a:lnTo>
                <a:lnTo>
                  <a:pt x="0" y="476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5" name="TextBox 5"/>
          <p:cNvSpPr txBox="1"/>
          <p:nvPr/>
        </p:nvSpPr>
        <p:spPr>
          <a:xfrm>
            <a:off x="5032903" y="419044"/>
            <a:ext cx="8432377" cy="1320874"/>
          </a:xfrm>
          <a:prstGeom prst="rect">
            <a:avLst/>
          </a:prstGeom>
        </p:spPr>
        <p:txBody>
          <a:bodyPr lIns="0" tIns="0" rIns="0" bIns="0" rtlCol="0" anchor="t">
            <a:spAutoFit/>
          </a:bodyPr>
          <a:lstStyle/>
          <a:p>
            <a:pPr algn="l">
              <a:lnSpc>
                <a:spcPts val="10319"/>
              </a:lnSpc>
            </a:pPr>
            <a:r>
              <a:rPr lang="en-US" sz="8599" b="1" spc="-346" dirty="0">
                <a:solidFill>
                  <a:srgbClr val="1E1E1E"/>
                </a:solidFill>
                <a:latin typeface="Tahoma Bold"/>
                <a:ea typeface="Tahoma Bold"/>
                <a:cs typeface="Tahoma Bold"/>
                <a:sym typeface="Tahoma Bold"/>
              </a:rPr>
              <a:t>Let´s get fun !!</a:t>
            </a:r>
          </a:p>
        </p:txBody>
      </p:sp>
      <p:sp>
        <p:nvSpPr>
          <p:cNvPr id="6" name="TextBox 6"/>
          <p:cNvSpPr txBox="1"/>
          <p:nvPr/>
        </p:nvSpPr>
        <p:spPr>
          <a:xfrm>
            <a:off x="9039541" y="9745027"/>
            <a:ext cx="209550" cy="247650"/>
          </a:xfrm>
          <a:prstGeom prst="rect">
            <a:avLst/>
          </a:prstGeom>
        </p:spPr>
        <p:txBody>
          <a:bodyPr lIns="0" tIns="0" rIns="0" bIns="0" rtlCol="0" anchor="t">
            <a:spAutoFit/>
          </a:bodyPr>
          <a:lstStyle/>
          <a:p>
            <a:pPr algn="l">
              <a:lnSpc>
                <a:spcPts val="1950"/>
              </a:lnSpc>
            </a:pPr>
            <a:r>
              <a:rPr lang="en-US" sz="1625" spc="-134">
                <a:solidFill>
                  <a:srgbClr val="1E1E1E"/>
                </a:solidFill>
                <a:latin typeface="DejaVu Sans Light"/>
                <a:ea typeface="DejaVu Sans Light"/>
                <a:cs typeface="DejaVu Sans Light"/>
                <a:sym typeface="DejaVu Sans Light"/>
              </a:rPr>
              <a:t>9</a:t>
            </a:r>
          </a:p>
        </p:txBody>
      </p:sp>
      <p:sp>
        <p:nvSpPr>
          <p:cNvPr id="7" name="TextBox 7"/>
          <p:cNvSpPr txBox="1"/>
          <p:nvPr/>
        </p:nvSpPr>
        <p:spPr>
          <a:xfrm>
            <a:off x="639825" y="9759818"/>
            <a:ext cx="3958521" cy="180975"/>
          </a:xfrm>
          <a:prstGeom prst="rect">
            <a:avLst/>
          </a:prstGeom>
        </p:spPr>
        <p:txBody>
          <a:bodyPr lIns="0" tIns="0" rIns="0" bIns="0" rtlCol="0" anchor="t">
            <a:spAutoFit/>
          </a:bodyPr>
          <a:lstStyle/>
          <a:p>
            <a:pPr algn="l">
              <a:lnSpc>
                <a:spcPts val="1425"/>
              </a:lnSpc>
            </a:pPr>
            <a:r>
              <a:rPr lang="en-US" sz="1187" spc="-23">
                <a:solidFill>
                  <a:srgbClr val="333333"/>
                </a:solidFill>
                <a:latin typeface="DejaVu Sans Light"/>
                <a:ea typeface="DejaVu Sans Light"/>
                <a:cs typeface="DejaVu Sans Light"/>
                <a:sym typeface="DejaVu Sans Light"/>
              </a:rPr>
              <a:t>© Copyright Universidad Europea. All rights reserved.</a:t>
            </a:r>
          </a:p>
        </p:txBody>
      </p:sp>
      <p:sp>
        <p:nvSpPr>
          <p:cNvPr id="8" name="TextBox 8"/>
          <p:cNvSpPr txBox="1"/>
          <p:nvPr/>
        </p:nvSpPr>
        <p:spPr>
          <a:xfrm>
            <a:off x="2701922" y="3752996"/>
            <a:ext cx="12675238" cy="3014392"/>
          </a:xfrm>
          <a:prstGeom prst="rect">
            <a:avLst/>
          </a:prstGeom>
        </p:spPr>
        <p:txBody>
          <a:bodyPr lIns="0" tIns="0" rIns="0" bIns="0" rtlCol="0" anchor="t">
            <a:spAutoFit/>
          </a:bodyPr>
          <a:lstStyle/>
          <a:p>
            <a:pPr algn="l">
              <a:lnSpc>
                <a:spcPts val="8248"/>
              </a:lnSpc>
            </a:pPr>
            <a:r>
              <a:rPr lang="en-US" sz="3965" spc="-329" dirty="0">
                <a:solidFill>
                  <a:srgbClr val="000000"/>
                </a:solidFill>
                <a:latin typeface="DejaVu Sans Light"/>
                <a:ea typeface="DejaVu Sans Light"/>
                <a:cs typeface="DejaVu Sans Light"/>
                <a:sym typeface="DejaVu Sans Light"/>
              </a:rPr>
              <a:t>Practice: We are going to install the different tools from the guide, and we will practice doing the following exercises: hello world and login.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54524" y="9464039"/>
            <a:ext cx="482600" cy="480219"/>
            <a:chOff x="0" y="0"/>
            <a:chExt cx="643467" cy="640292"/>
          </a:xfrm>
        </p:grpSpPr>
        <p:sp>
          <p:nvSpPr>
            <p:cNvPr id="3" name="Freeform 3"/>
            <p:cNvSpPr/>
            <p:nvPr/>
          </p:nvSpPr>
          <p:spPr>
            <a:xfrm>
              <a:off x="0" y="0"/>
              <a:ext cx="642620" cy="640080"/>
            </a:xfrm>
            <a:custGeom>
              <a:avLst/>
              <a:gdLst/>
              <a:ahLst/>
              <a:cxnLst/>
              <a:rect l="l" t="t" r="r" b="b"/>
              <a:pathLst>
                <a:path w="642620" h="640080">
                  <a:moveTo>
                    <a:pt x="642620" y="0"/>
                  </a:moveTo>
                  <a:lnTo>
                    <a:pt x="0" y="0"/>
                  </a:lnTo>
                  <a:lnTo>
                    <a:pt x="0" y="640080"/>
                  </a:lnTo>
                  <a:lnTo>
                    <a:pt x="642620" y="640080"/>
                  </a:lnTo>
                  <a:lnTo>
                    <a:pt x="642620" y="0"/>
                  </a:lnTo>
                  <a:close/>
                </a:path>
              </a:pathLst>
            </a:custGeom>
            <a:solidFill>
              <a:srgbClr val="FF3128"/>
            </a:solidFill>
          </p:spPr>
          <p:txBody>
            <a:bodyPr/>
            <a:lstStyle/>
            <a:p>
              <a:endParaRPr lang="es-ES"/>
            </a:p>
          </p:txBody>
        </p:sp>
      </p:grpSp>
      <p:grpSp>
        <p:nvGrpSpPr>
          <p:cNvPr id="4" name="Group 4"/>
          <p:cNvGrpSpPr/>
          <p:nvPr/>
        </p:nvGrpSpPr>
        <p:grpSpPr>
          <a:xfrm>
            <a:off x="658588" y="419044"/>
            <a:ext cx="479425" cy="476250"/>
            <a:chOff x="0" y="0"/>
            <a:chExt cx="639233" cy="635000"/>
          </a:xfrm>
        </p:grpSpPr>
        <p:sp>
          <p:nvSpPr>
            <p:cNvPr id="5" name="Freeform 5"/>
            <p:cNvSpPr/>
            <p:nvPr/>
          </p:nvSpPr>
          <p:spPr>
            <a:xfrm>
              <a:off x="0" y="0"/>
              <a:ext cx="638556" cy="634619"/>
            </a:xfrm>
            <a:custGeom>
              <a:avLst/>
              <a:gdLst/>
              <a:ahLst/>
              <a:cxnLst/>
              <a:rect l="l" t="t" r="r" b="b"/>
              <a:pathLst>
                <a:path w="638556" h="634619">
                  <a:moveTo>
                    <a:pt x="638556" y="0"/>
                  </a:moveTo>
                  <a:lnTo>
                    <a:pt x="0" y="0"/>
                  </a:lnTo>
                  <a:lnTo>
                    <a:pt x="0" y="634619"/>
                  </a:lnTo>
                  <a:lnTo>
                    <a:pt x="638556" y="634619"/>
                  </a:lnTo>
                  <a:lnTo>
                    <a:pt x="638556" y="0"/>
                  </a:lnTo>
                  <a:close/>
                </a:path>
              </a:pathLst>
            </a:custGeom>
            <a:solidFill>
              <a:srgbClr val="FF3128"/>
            </a:solidFill>
          </p:spPr>
          <p:txBody>
            <a:bodyPr/>
            <a:lstStyle/>
            <a:p>
              <a:endParaRPr lang="es-ES"/>
            </a:p>
          </p:txBody>
        </p:sp>
      </p:grpSp>
      <p:sp>
        <p:nvSpPr>
          <p:cNvPr id="6" name="Freeform 6"/>
          <p:cNvSpPr/>
          <p:nvPr/>
        </p:nvSpPr>
        <p:spPr>
          <a:xfrm>
            <a:off x="728924" y="571484"/>
            <a:ext cx="346869" cy="181769"/>
          </a:xfrm>
          <a:custGeom>
            <a:avLst/>
            <a:gdLst/>
            <a:ahLst/>
            <a:cxnLst/>
            <a:rect l="l" t="t" r="r" b="b"/>
            <a:pathLst>
              <a:path w="346869" h="181769">
                <a:moveTo>
                  <a:pt x="0" y="0"/>
                </a:moveTo>
                <a:lnTo>
                  <a:pt x="346868" y="0"/>
                </a:lnTo>
                <a:lnTo>
                  <a:pt x="346868" y="181768"/>
                </a:lnTo>
                <a:lnTo>
                  <a:pt x="0" y="1817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grpSp>
        <p:nvGrpSpPr>
          <p:cNvPr id="7" name="Group 7"/>
          <p:cNvGrpSpPr/>
          <p:nvPr/>
        </p:nvGrpSpPr>
        <p:grpSpPr>
          <a:xfrm>
            <a:off x="6742" y="6669"/>
            <a:ext cx="18278475" cy="10276681"/>
            <a:chOff x="0" y="0"/>
            <a:chExt cx="24371300" cy="13702242"/>
          </a:xfrm>
        </p:grpSpPr>
        <p:sp>
          <p:nvSpPr>
            <p:cNvPr id="8" name="Freeform 8"/>
            <p:cNvSpPr/>
            <p:nvPr/>
          </p:nvSpPr>
          <p:spPr>
            <a:xfrm>
              <a:off x="0" y="0"/>
              <a:ext cx="24370792" cy="13701776"/>
            </a:xfrm>
            <a:custGeom>
              <a:avLst/>
              <a:gdLst/>
              <a:ahLst/>
              <a:cxnLst/>
              <a:rect l="l" t="t" r="r" b="b"/>
              <a:pathLst>
                <a:path w="24370792" h="13701776">
                  <a:moveTo>
                    <a:pt x="24370792" y="0"/>
                  </a:moveTo>
                  <a:lnTo>
                    <a:pt x="0" y="0"/>
                  </a:lnTo>
                  <a:lnTo>
                    <a:pt x="0" y="13701776"/>
                  </a:lnTo>
                  <a:lnTo>
                    <a:pt x="24370792" y="13701776"/>
                  </a:lnTo>
                  <a:lnTo>
                    <a:pt x="24370792" y="0"/>
                  </a:lnTo>
                  <a:close/>
                </a:path>
              </a:pathLst>
            </a:custGeom>
            <a:solidFill>
              <a:srgbClr val="FF3128"/>
            </a:solidFill>
          </p:spPr>
          <p:txBody>
            <a:bodyPr/>
            <a:lstStyle/>
            <a:p>
              <a:endParaRPr lang="es-ES"/>
            </a:p>
          </p:txBody>
        </p:sp>
      </p:grpSp>
      <p:sp>
        <p:nvSpPr>
          <p:cNvPr id="9" name="Freeform 9"/>
          <p:cNvSpPr/>
          <p:nvPr/>
        </p:nvSpPr>
        <p:spPr>
          <a:xfrm>
            <a:off x="1713676" y="1545269"/>
            <a:ext cx="185606" cy="137671"/>
          </a:xfrm>
          <a:custGeom>
            <a:avLst/>
            <a:gdLst/>
            <a:ahLst/>
            <a:cxnLst/>
            <a:rect l="l" t="t" r="r" b="b"/>
            <a:pathLst>
              <a:path w="185606" h="137671">
                <a:moveTo>
                  <a:pt x="0" y="0"/>
                </a:moveTo>
                <a:lnTo>
                  <a:pt x="185606" y="0"/>
                </a:lnTo>
                <a:lnTo>
                  <a:pt x="185606" y="137671"/>
                </a:lnTo>
                <a:lnTo>
                  <a:pt x="0" y="137671"/>
                </a:lnTo>
                <a:lnTo>
                  <a:pt x="0" y="0"/>
                </a:lnTo>
                <a:close/>
              </a:path>
            </a:pathLst>
          </a:custGeom>
          <a:blipFill>
            <a:blip r:embed="rId4"/>
            <a:stretch>
              <a:fillRect t="-13" b="-13"/>
            </a:stretch>
          </a:blipFill>
        </p:spPr>
        <p:txBody>
          <a:bodyPr/>
          <a:lstStyle/>
          <a:p>
            <a:endParaRPr lang="es-ES"/>
          </a:p>
        </p:txBody>
      </p:sp>
      <p:sp>
        <p:nvSpPr>
          <p:cNvPr id="10" name="Freeform 10"/>
          <p:cNvSpPr/>
          <p:nvPr/>
        </p:nvSpPr>
        <p:spPr>
          <a:xfrm>
            <a:off x="1149121" y="1148507"/>
            <a:ext cx="1000125" cy="999331"/>
          </a:xfrm>
          <a:custGeom>
            <a:avLst/>
            <a:gdLst/>
            <a:ahLst/>
            <a:cxnLst/>
            <a:rect l="l" t="t" r="r" b="b"/>
            <a:pathLst>
              <a:path w="1000125" h="999331">
                <a:moveTo>
                  <a:pt x="0" y="0"/>
                </a:moveTo>
                <a:lnTo>
                  <a:pt x="1000125" y="0"/>
                </a:lnTo>
                <a:lnTo>
                  <a:pt x="1000125" y="999332"/>
                </a:lnTo>
                <a:lnTo>
                  <a:pt x="0" y="9993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grpSp>
        <p:nvGrpSpPr>
          <p:cNvPr id="11" name="Group 11"/>
          <p:cNvGrpSpPr/>
          <p:nvPr/>
        </p:nvGrpSpPr>
        <p:grpSpPr>
          <a:xfrm>
            <a:off x="2372021" y="1284891"/>
            <a:ext cx="254794" cy="325437"/>
            <a:chOff x="0" y="0"/>
            <a:chExt cx="339725" cy="433917"/>
          </a:xfrm>
        </p:grpSpPr>
        <p:sp>
          <p:nvSpPr>
            <p:cNvPr id="12" name="Freeform 12"/>
            <p:cNvSpPr/>
            <p:nvPr/>
          </p:nvSpPr>
          <p:spPr>
            <a:xfrm>
              <a:off x="0" y="0"/>
              <a:ext cx="339471" cy="433451"/>
            </a:xfrm>
            <a:custGeom>
              <a:avLst/>
              <a:gdLst/>
              <a:ahLst/>
              <a:cxnLst/>
              <a:rect l="l" t="t" r="r" b="b"/>
              <a:pathLst>
                <a:path w="339471" h="433451">
                  <a:moveTo>
                    <a:pt x="339471" y="0"/>
                  </a:moveTo>
                  <a:lnTo>
                    <a:pt x="248920" y="0"/>
                  </a:lnTo>
                  <a:lnTo>
                    <a:pt x="248920" y="262255"/>
                  </a:lnTo>
                  <a:lnTo>
                    <a:pt x="242951" y="295275"/>
                  </a:lnTo>
                  <a:lnTo>
                    <a:pt x="226441" y="321437"/>
                  </a:lnTo>
                  <a:lnTo>
                    <a:pt x="201422" y="338582"/>
                  </a:lnTo>
                  <a:lnTo>
                    <a:pt x="170053" y="344805"/>
                  </a:lnTo>
                  <a:lnTo>
                    <a:pt x="138557" y="338582"/>
                  </a:lnTo>
                  <a:lnTo>
                    <a:pt x="113284" y="321310"/>
                  </a:lnTo>
                  <a:lnTo>
                    <a:pt x="96647" y="295148"/>
                  </a:lnTo>
                  <a:lnTo>
                    <a:pt x="90551" y="262128"/>
                  </a:lnTo>
                  <a:lnTo>
                    <a:pt x="90551" y="0"/>
                  </a:lnTo>
                  <a:lnTo>
                    <a:pt x="0" y="0"/>
                  </a:lnTo>
                  <a:lnTo>
                    <a:pt x="0" y="262255"/>
                  </a:lnTo>
                  <a:lnTo>
                    <a:pt x="12827" y="330454"/>
                  </a:lnTo>
                  <a:lnTo>
                    <a:pt x="48387" y="384683"/>
                  </a:lnTo>
                  <a:lnTo>
                    <a:pt x="102235" y="420497"/>
                  </a:lnTo>
                  <a:lnTo>
                    <a:pt x="170053" y="433451"/>
                  </a:lnTo>
                  <a:lnTo>
                    <a:pt x="237490" y="420497"/>
                  </a:lnTo>
                  <a:lnTo>
                    <a:pt x="291211" y="384683"/>
                  </a:lnTo>
                  <a:lnTo>
                    <a:pt x="326644" y="330454"/>
                  </a:lnTo>
                  <a:lnTo>
                    <a:pt x="339471" y="262255"/>
                  </a:lnTo>
                  <a:lnTo>
                    <a:pt x="339471" y="0"/>
                  </a:lnTo>
                  <a:close/>
                </a:path>
              </a:pathLst>
            </a:custGeom>
            <a:solidFill>
              <a:srgbClr val="FFFFFF"/>
            </a:solidFill>
          </p:spPr>
          <p:txBody>
            <a:bodyPr/>
            <a:lstStyle/>
            <a:p>
              <a:endParaRPr lang="es-ES"/>
            </a:p>
          </p:txBody>
        </p:sp>
      </p:grpSp>
      <p:sp>
        <p:nvSpPr>
          <p:cNvPr id="13" name="Freeform 13"/>
          <p:cNvSpPr/>
          <p:nvPr/>
        </p:nvSpPr>
        <p:spPr>
          <a:xfrm>
            <a:off x="2674037" y="1376078"/>
            <a:ext cx="217765" cy="229949"/>
          </a:xfrm>
          <a:custGeom>
            <a:avLst/>
            <a:gdLst/>
            <a:ahLst/>
            <a:cxnLst/>
            <a:rect l="l" t="t" r="r" b="b"/>
            <a:pathLst>
              <a:path w="217765" h="229949">
                <a:moveTo>
                  <a:pt x="0" y="0"/>
                </a:moveTo>
                <a:lnTo>
                  <a:pt x="217765" y="0"/>
                </a:lnTo>
                <a:lnTo>
                  <a:pt x="217765" y="229948"/>
                </a:lnTo>
                <a:lnTo>
                  <a:pt x="0" y="229948"/>
                </a:lnTo>
                <a:lnTo>
                  <a:pt x="0" y="0"/>
                </a:lnTo>
                <a:close/>
              </a:path>
            </a:pathLst>
          </a:custGeom>
          <a:blipFill>
            <a:blip r:embed="rId7"/>
            <a:stretch>
              <a:fillRect l="-89" r="-89"/>
            </a:stretch>
          </a:blipFill>
        </p:spPr>
        <p:txBody>
          <a:bodyPr/>
          <a:lstStyle/>
          <a:p>
            <a:endParaRPr lang="es-ES"/>
          </a:p>
        </p:txBody>
      </p:sp>
      <p:grpSp>
        <p:nvGrpSpPr>
          <p:cNvPr id="14" name="Group 14"/>
          <p:cNvGrpSpPr/>
          <p:nvPr/>
        </p:nvGrpSpPr>
        <p:grpSpPr>
          <a:xfrm>
            <a:off x="2929961" y="1271411"/>
            <a:ext cx="79375" cy="334962"/>
            <a:chOff x="0" y="0"/>
            <a:chExt cx="105833" cy="446617"/>
          </a:xfrm>
        </p:grpSpPr>
        <p:sp>
          <p:nvSpPr>
            <p:cNvPr id="15" name="Freeform 15"/>
            <p:cNvSpPr/>
            <p:nvPr/>
          </p:nvSpPr>
          <p:spPr>
            <a:xfrm>
              <a:off x="9779" y="145923"/>
              <a:ext cx="86233" cy="300228"/>
            </a:xfrm>
            <a:custGeom>
              <a:avLst/>
              <a:gdLst/>
              <a:ahLst/>
              <a:cxnLst/>
              <a:rect l="l" t="t" r="r" b="b"/>
              <a:pathLst>
                <a:path w="86233" h="300228">
                  <a:moveTo>
                    <a:pt x="86233" y="0"/>
                  </a:moveTo>
                  <a:lnTo>
                    <a:pt x="0" y="0"/>
                  </a:lnTo>
                  <a:lnTo>
                    <a:pt x="0" y="300228"/>
                  </a:lnTo>
                  <a:lnTo>
                    <a:pt x="86233" y="300228"/>
                  </a:lnTo>
                  <a:lnTo>
                    <a:pt x="86233" y="0"/>
                  </a:lnTo>
                  <a:close/>
                </a:path>
              </a:pathLst>
            </a:custGeom>
            <a:solidFill>
              <a:srgbClr val="FFFFFF"/>
            </a:solidFill>
          </p:spPr>
          <p:txBody>
            <a:bodyPr/>
            <a:lstStyle/>
            <a:p>
              <a:endParaRPr lang="es-ES"/>
            </a:p>
          </p:txBody>
        </p:sp>
        <p:sp>
          <p:nvSpPr>
            <p:cNvPr id="16" name="Freeform 16"/>
            <p:cNvSpPr/>
            <p:nvPr/>
          </p:nvSpPr>
          <p:spPr>
            <a:xfrm>
              <a:off x="0" y="0"/>
              <a:ext cx="105156" cy="104521"/>
            </a:xfrm>
            <a:custGeom>
              <a:avLst/>
              <a:gdLst/>
              <a:ahLst/>
              <a:cxnLst/>
              <a:rect l="l" t="t" r="r" b="b"/>
              <a:pathLst>
                <a:path w="105156" h="104521">
                  <a:moveTo>
                    <a:pt x="52578" y="0"/>
                  </a:moveTo>
                  <a:lnTo>
                    <a:pt x="32258" y="4191"/>
                  </a:lnTo>
                  <a:lnTo>
                    <a:pt x="15494" y="15494"/>
                  </a:lnTo>
                  <a:lnTo>
                    <a:pt x="4191" y="32004"/>
                  </a:lnTo>
                  <a:lnTo>
                    <a:pt x="0" y="51816"/>
                  </a:lnTo>
                  <a:lnTo>
                    <a:pt x="4191" y="72136"/>
                  </a:lnTo>
                  <a:lnTo>
                    <a:pt x="15494" y="88900"/>
                  </a:lnTo>
                  <a:lnTo>
                    <a:pt x="32258" y="100330"/>
                  </a:lnTo>
                  <a:lnTo>
                    <a:pt x="52578" y="104521"/>
                  </a:lnTo>
                  <a:lnTo>
                    <a:pt x="72898" y="100330"/>
                  </a:lnTo>
                  <a:lnTo>
                    <a:pt x="89662" y="88900"/>
                  </a:lnTo>
                  <a:lnTo>
                    <a:pt x="100965" y="72009"/>
                  </a:lnTo>
                  <a:lnTo>
                    <a:pt x="105156" y="51689"/>
                  </a:lnTo>
                  <a:lnTo>
                    <a:pt x="100965" y="32004"/>
                  </a:lnTo>
                  <a:lnTo>
                    <a:pt x="89662" y="15494"/>
                  </a:lnTo>
                  <a:lnTo>
                    <a:pt x="72898" y="4191"/>
                  </a:lnTo>
                  <a:lnTo>
                    <a:pt x="52578" y="0"/>
                  </a:lnTo>
                  <a:close/>
                </a:path>
              </a:pathLst>
            </a:custGeom>
            <a:solidFill>
              <a:srgbClr val="FFFFFF"/>
            </a:solidFill>
          </p:spPr>
          <p:txBody>
            <a:bodyPr/>
            <a:lstStyle/>
            <a:p>
              <a:endParaRPr lang="es-ES"/>
            </a:p>
          </p:txBody>
        </p:sp>
      </p:grpSp>
      <p:sp>
        <p:nvSpPr>
          <p:cNvPr id="17" name="Freeform 17"/>
          <p:cNvSpPr/>
          <p:nvPr/>
        </p:nvSpPr>
        <p:spPr>
          <a:xfrm>
            <a:off x="3028491" y="1376078"/>
            <a:ext cx="468534" cy="233912"/>
          </a:xfrm>
          <a:custGeom>
            <a:avLst/>
            <a:gdLst/>
            <a:ahLst/>
            <a:cxnLst/>
            <a:rect l="l" t="t" r="r" b="b"/>
            <a:pathLst>
              <a:path w="468534" h="233912">
                <a:moveTo>
                  <a:pt x="0" y="0"/>
                </a:moveTo>
                <a:lnTo>
                  <a:pt x="468534" y="0"/>
                </a:lnTo>
                <a:lnTo>
                  <a:pt x="468534" y="233912"/>
                </a:lnTo>
                <a:lnTo>
                  <a:pt x="0" y="233912"/>
                </a:lnTo>
                <a:lnTo>
                  <a:pt x="0" y="0"/>
                </a:lnTo>
                <a:close/>
              </a:path>
            </a:pathLst>
          </a:custGeom>
          <a:blipFill>
            <a:blip r:embed="rId8"/>
            <a:stretch>
              <a:fillRect t="-75" b="-75"/>
            </a:stretch>
          </a:blipFill>
        </p:spPr>
        <p:txBody>
          <a:bodyPr/>
          <a:lstStyle/>
          <a:p>
            <a:endParaRPr lang="es-ES"/>
          </a:p>
        </p:txBody>
      </p:sp>
      <p:sp>
        <p:nvSpPr>
          <p:cNvPr id="18" name="Freeform 18"/>
          <p:cNvSpPr/>
          <p:nvPr/>
        </p:nvSpPr>
        <p:spPr>
          <a:xfrm>
            <a:off x="3533200" y="1376078"/>
            <a:ext cx="342554" cy="234706"/>
          </a:xfrm>
          <a:custGeom>
            <a:avLst/>
            <a:gdLst/>
            <a:ahLst/>
            <a:cxnLst/>
            <a:rect l="l" t="t" r="r" b="b"/>
            <a:pathLst>
              <a:path w="342554" h="234706">
                <a:moveTo>
                  <a:pt x="0" y="0"/>
                </a:moveTo>
                <a:lnTo>
                  <a:pt x="342554" y="0"/>
                </a:lnTo>
                <a:lnTo>
                  <a:pt x="342554" y="234706"/>
                </a:lnTo>
                <a:lnTo>
                  <a:pt x="0" y="234706"/>
                </a:lnTo>
                <a:lnTo>
                  <a:pt x="0" y="0"/>
                </a:lnTo>
                <a:close/>
              </a:path>
            </a:pathLst>
          </a:custGeom>
          <a:blipFill>
            <a:blip r:embed="rId9"/>
            <a:stretch>
              <a:fillRect t="-1210" b="-1210"/>
            </a:stretch>
          </a:blipFill>
        </p:spPr>
        <p:txBody>
          <a:bodyPr/>
          <a:lstStyle/>
          <a:p>
            <a:endParaRPr lang="es-ES"/>
          </a:p>
        </p:txBody>
      </p:sp>
      <p:grpSp>
        <p:nvGrpSpPr>
          <p:cNvPr id="19" name="Group 19"/>
          <p:cNvGrpSpPr/>
          <p:nvPr/>
        </p:nvGrpSpPr>
        <p:grpSpPr>
          <a:xfrm>
            <a:off x="3903521" y="1271411"/>
            <a:ext cx="79375" cy="334962"/>
            <a:chOff x="0" y="0"/>
            <a:chExt cx="105833" cy="446617"/>
          </a:xfrm>
        </p:grpSpPr>
        <p:sp>
          <p:nvSpPr>
            <p:cNvPr id="20" name="Freeform 20"/>
            <p:cNvSpPr/>
            <p:nvPr/>
          </p:nvSpPr>
          <p:spPr>
            <a:xfrm>
              <a:off x="9779" y="145923"/>
              <a:ext cx="86106" cy="300228"/>
            </a:xfrm>
            <a:custGeom>
              <a:avLst/>
              <a:gdLst/>
              <a:ahLst/>
              <a:cxnLst/>
              <a:rect l="l" t="t" r="r" b="b"/>
              <a:pathLst>
                <a:path w="86106" h="300228">
                  <a:moveTo>
                    <a:pt x="86106" y="0"/>
                  </a:moveTo>
                  <a:lnTo>
                    <a:pt x="0" y="0"/>
                  </a:lnTo>
                  <a:lnTo>
                    <a:pt x="0" y="300228"/>
                  </a:lnTo>
                  <a:lnTo>
                    <a:pt x="86106" y="300228"/>
                  </a:lnTo>
                  <a:lnTo>
                    <a:pt x="86106" y="0"/>
                  </a:lnTo>
                  <a:close/>
                </a:path>
              </a:pathLst>
            </a:custGeom>
            <a:solidFill>
              <a:srgbClr val="FFFFFF"/>
            </a:solidFill>
          </p:spPr>
          <p:txBody>
            <a:bodyPr/>
            <a:lstStyle/>
            <a:p>
              <a:endParaRPr lang="es-ES"/>
            </a:p>
          </p:txBody>
        </p:sp>
        <p:sp>
          <p:nvSpPr>
            <p:cNvPr id="21" name="Freeform 21"/>
            <p:cNvSpPr/>
            <p:nvPr/>
          </p:nvSpPr>
          <p:spPr>
            <a:xfrm>
              <a:off x="0" y="0"/>
              <a:ext cx="105029" cy="104521"/>
            </a:xfrm>
            <a:custGeom>
              <a:avLst/>
              <a:gdLst/>
              <a:ahLst/>
              <a:cxnLst/>
              <a:rect l="l" t="t" r="r" b="b"/>
              <a:pathLst>
                <a:path w="105029" h="104521">
                  <a:moveTo>
                    <a:pt x="52451" y="0"/>
                  </a:moveTo>
                  <a:lnTo>
                    <a:pt x="32131" y="4191"/>
                  </a:lnTo>
                  <a:lnTo>
                    <a:pt x="15494" y="15494"/>
                  </a:lnTo>
                  <a:lnTo>
                    <a:pt x="4191" y="32004"/>
                  </a:lnTo>
                  <a:lnTo>
                    <a:pt x="0" y="51816"/>
                  </a:lnTo>
                  <a:lnTo>
                    <a:pt x="4191" y="72136"/>
                  </a:lnTo>
                  <a:lnTo>
                    <a:pt x="15494" y="88900"/>
                  </a:lnTo>
                  <a:lnTo>
                    <a:pt x="32131" y="100330"/>
                  </a:lnTo>
                  <a:lnTo>
                    <a:pt x="52451" y="104521"/>
                  </a:lnTo>
                  <a:lnTo>
                    <a:pt x="72771" y="100330"/>
                  </a:lnTo>
                  <a:lnTo>
                    <a:pt x="89535" y="88900"/>
                  </a:lnTo>
                  <a:lnTo>
                    <a:pt x="100838" y="72009"/>
                  </a:lnTo>
                  <a:lnTo>
                    <a:pt x="105029" y="51689"/>
                  </a:lnTo>
                  <a:lnTo>
                    <a:pt x="100838" y="32004"/>
                  </a:lnTo>
                  <a:lnTo>
                    <a:pt x="89535" y="15494"/>
                  </a:lnTo>
                  <a:lnTo>
                    <a:pt x="72771" y="4191"/>
                  </a:lnTo>
                  <a:lnTo>
                    <a:pt x="52451" y="0"/>
                  </a:lnTo>
                  <a:close/>
                </a:path>
              </a:pathLst>
            </a:custGeom>
            <a:solidFill>
              <a:srgbClr val="FFFFFF"/>
            </a:solidFill>
          </p:spPr>
          <p:txBody>
            <a:bodyPr/>
            <a:lstStyle/>
            <a:p>
              <a:endParaRPr lang="es-ES"/>
            </a:p>
          </p:txBody>
        </p:sp>
      </p:grpSp>
      <p:grpSp>
        <p:nvGrpSpPr>
          <p:cNvPr id="22" name="Group 22"/>
          <p:cNvGrpSpPr/>
          <p:nvPr/>
        </p:nvGrpSpPr>
        <p:grpSpPr>
          <a:xfrm>
            <a:off x="2373052" y="1687699"/>
            <a:ext cx="196850" cy="320675"/>
            <a:chOff x="0" y="0"/>
            <a:chExt cx="262467" cy="427567"/>
          </a:xfrm>
        </p:grpSpPr>
        <p:sp>
          <p:nvSpPr>
            <p:cNvPr id="23" name="Freeform 23"/>
            <p:cNvSpPr/>
            <p:nvPr/>
          </p:nvSpPr>
          <p:spPr>
            <a:xfrm>
              <a:off x="0" y="0"/>
              <a:ext cx="262382" cy="427101"/>
            </a:xfrm>
            <a:custGeom>
              <a:avLst/>
              <a:gdLst/>
              <a:ahLst/>
              <a:cxnLst/>
              <a:rect l="l" t="t" r="r" b="b"/>
              <a:pathLst>
                <a:path w="262382" h="427101">
                  <a:moveTo>
                    <a:pt x="262382" y="0"/>
                  </a:moveTo>
                  <a:lnTo>
                    <a:pt x="0" y="0"/>
                  </a:lnTo>
                  <a:lnTo>
                    <a:pt x="0" y="427101"/>
                  </a:lnTo>
                  <a:lnTo>
                    <a:pt x="262382" y="427101"/>
                  </a:lnTo>
                  <a:lnTo>
                    <a:pt x="262382" y="340487"/>
                  </a:lnTo>
                  <a:lnTo>
                    <a:pt x="90551" y="340487"/>
                  </a:lnTo>
                  <a:lnTo>
                    <a:pt x="90551" y="250571"/>
                  </a:lnTo>
                  <a:lnTo>
                    <a:pt x="243459" y="250571"/>
                  </a:lnTo>
                  <a:lnTo>
                    <a:pt x="243459" y="163830"/>
                  </a:lnTo>
                  <a:lnTo>
                    <a:pt x="90551" y="163830"/>
                  </a:lnTo>
                  <a:lnTo>
                    <a:pt x="90551" y="86741"/>
                  </a:lnTo>
                  <a:lnTo>
                    <a:pt x="262382" y="86741"/>
                  </a:lnTo>
                  <a:lnTo>
                    <a:pt x="262382" y="0"/>
                  </a:lnTo>
                  <a:close/>
                </a:path>
              </a:pathLst>
            </a:custGeom>
            <a:solidFill>
              <a:srgbClr val="FFFFFF"/>
            </a:solidFill>
          </p:spPr>
          <p:txBody>
            <a:bodyPr/>
            <a:lstStyle/>
            <a:p>
              <a:endParaRPr lang="es-ES"/>
            </a:p>
          </p:txBody>
        </p:sp>
      </p:grpSp>
      <p:sp>
        <p:nvSpPr>
          <p:cNvPr id="24" name="Freeform 24"/>
          <p:cNvSpPr/>
          <p:nvPr/>
        </p:nvSpPr>
        <p:spPr>
          <a:xfrm>
            <a:off x="2605256" y="1783642"/>
            <a:ext cx="217924" cy="229155"/>
          </a:xfrm>
          <a:custGeom>
            <a:avLst/>
            <a:gdLst/>
            <a:ahLst/>
            <a:cxnLst/>
            <a:rect l="l" t="t" r="r" b="b"/>
            <a:pathLst>
              <a:path w="217924" h="229155">
                <a:moveTo>
                  <a:pt x="0" y="0"/>
                </a:moveTo>
                <a:lnTo>
                  <a:pt x="217924" y="0"/>
                </a:lnTo>
                <a:lnTo>
                  <a:pt x="217924" y="229156"/>
                </a:lnTo>
                <a:lnTo>
                  <a:pt x="0" y="229156"/>
                </a:lnTo>
                <a:lnTo>
                  <a:pt x="0" y="0"/>
                </a:lnTo>
                <a:close/>
              </a:path>
            </a:pathLst>
          </a:custGeom>
          <a:blipFill>
            <a:blip r:embed="rId10"/>
            <a:stretch>
              <a:fillRect t="-191" b="-191"/>
            </a:stretch>
          </a:blipFill>
        </p:spPr>
        <p:txBody>
          <a:bodyPr/>
          <a:lstStyle/>
          <a:p>
            <a:endParaRPr lang="es-ES"/>
          </a:p>
        </p:txBody>
      </p:sp>
      <p:sp>
        <p:nvSpPr>
          <p:cNvPr id="25" name="Freeform 25"/>
          <p:cNvSpPr/>
          <p:nvPr/>
        </p:nvSpPr>
        <p:spPr>
          <a:xfrm>
            <a:off x="2868480" y="1778885"/>
            <a:ext cx="385473" cy="233912"/>
          </a:xfrm>
          <a:custGeom>
            <a:avLst/>
            <a:gdLst/>
            <a:ahLst/>
            <a:cxnLst/>
            <a:rect l="l" t="t" r="r" b="b"/>
            <a:pathLst>
              <a:path w="385473" h="233912">
                <a:moveTo>
                  <a:pt x="0" y="0"/>
                </a:moveTo>
                <a:lnTo>
                  <a:pt x="385472" y="0"/>
                </a:lnTo>
                <a:lnTo>
                  <a:pt x="385472" y="233912"/>
                </a:lnTo>
                <a:lnTo>
                  <a:pt x="0" y="233912"/>
                </a:lnTo>
                <a:lnTo>
                  <a:pt x="0" y="0"/>
                </a:lnTo>
                <a:close/>
              </a:path>
            </a:pathLst>
          </a:custGeom>
          <a:blipFill>
            <a:blip r:embed="rId11"/>
            <a:stretch>
              <a:fillRect l="-568" r="-568"/>
            </a:stretch>
          </a:blipFill>
        </p:spPr>
        <p:txBody>
          <a:bodyPr/>
          <a:lstStyle/>
          <a:p>
            <a:endParaRPr lang="es-ES"/>
          </a:p>
        </p:txBody>
      </p:sp>
      <p:sp>
        <p:nvSpPr>
          <p:cNvPr id="26" name="Freeform 26"/>
          <p:cNvSpPr/>
          <p:nvPr/>
        </p:nvSpPr>
        <p:spPr>
          <a:xfrm>
            <a:off x="3290208" y="1778885"/>
            <a:ext cx="235852" cy="303691"/>
          </a:xfrm>
          <a:custGeom>
            <a:avLst/>
            <a:gdLst/>
            <a:ahLst/>
            <a:cxnLst/>
            <a:rect l="l" t="t" r="r" b="b"/>
            <a:pathLst>
              <a:path w="235852" h="303691">
                <a:moveTo>
                  <a:pt x="0" y="0"/>
                </a:moveTo>
                <a:lnTo>
                  <a:pt x="235852" y="0"/>
                </a:lnTo>
                <a:lnTo>
                  <a:pt x="235852" y="303691"/>
                </a:lnTo>
                <a:lnTo>
                  <a:pt x="0" y="303691"/>
                </a:lnTo>
                <a:lnTo>
                  <a:pt x="0" y="0"/>
                </a:lnTo>
                <a:close/>
              </a:path>
            </a:pathLst>
          </a:custGeom>
          <a:blipFill>
            <a:blip r:embed="rId12"/>
            <a:stretch>
              <a:fillRect t="-778" b="-778"/>
            </a:stretch>
          </a:blipFill>
        </p:spPr>
        <p:txBody>
          <a:bodyPr/>
          <a:lstStyle/>
          <a:p>
            <a:endParaRPr lang="es-ES"/>
          </a:p>
        </p:txBody>
      </p:sp>
      <p:sp>
        <p:nvSpPr>
          <p:cNvPr id="27" name="Freeform 27"/>
          <p:cNvSpPr/>
          <p:nvPr/>
        </p:nvSpPr>
        <p:spPr>
          <a:xfrm>
            <a:off x="4011651" y="1284891"/>
            <a:ext cx="236538" cy="325437"/>
          </a:xfrm>
          <a:custGeom>
            <a:avLst/>
            <a:gdLst/>
            <a:ahLst/>
            <a:cxnLst/>
            <a:rect l="l" t="t" r="r" b="b"/>
            <a:pathLst>
              <a:path w="236538" h="325437">
                <a:moveTo>
                  <a:pt x="0" y="0"/>
                </a:moveTo>
                <a:lnTo>
                  <a:pt x="236538" y="0"/>
                </a:lnTo>
                <a:lnTo>
                  <a:pt x="236538" y="325438"/>
                </a:lnTo>
                <a:lnTo>
                  <a:pt x="0" y="32543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ES"/>
          </a:p>
        </p:txBody>
      </p:sp>
      <p:sp>
        <p:nvSpPr>
          <p:cNvPr id="28" name="Freeform 28"/>
          <p:cNvSpPr/>
          <p:nvPr/>
        </p:nvSpPr>
        <p:spPr>
          <a:xfrm>
            <a:off x="4281300" y="1376078"/>
            <a:ext cx="236329" cy="233912"/>
          </a:xfrm>
          <a:custGeom>
            <a:avLst/>
            <a:gdLst/>
            <a:ahLst/>
            <a:cxnLst/>
            <a:rect l="l" t="t" r="r" b="b"/>
            <a:pathLst>
              <a:path w="236329" h="233912">
                <a:moveTo>
                  <a:pt x="0" y="0"/>
                </a:moveTo>
                <a:lnTo>
                  <a:pt x="236329" y="0"/>
                </a:lnTo>
                <a:lnTo>
                  <a:pt x="236329" y="233912"/>
                </a:lnTo>
                <a:lnTo>
                  <a:pt x="0" y="233912"/>
                </a:lnTo>
                <a:lnTo>
                  <a:pt x="0" y="0"/>
                </a:lnTo>
                <a:close/>
              </a:path>
            </a:pathLst>
          </a:custGeom>
          <a:blipFill>
            <a:blip r:embed="rId15"/>
            <a:stretch>
              <a:fillRect l="-757" r="-757"/>
            </a:stretch>
          </a:blipFill>
        </p:spPr>
        <p:txBody>
          <a:bodyPr/>
          <a:lstStyle/>
          <a:p>
            <a:endParaRPr lang="es-ES"/>
          </a:p>
        </p:txBody>
      </p:sp>
      <p:sp>
        <p:nvSpPr>
          <p:cNvPr id="29" name="Freeform 29"/>
          <p:cNvSpPr/>
          <p:nvPr/>
        </p:nvSpPr>
        <p:spPr>
          <a:xfrm>
            <a:off x="4553407" y="1284891"/>
            <a:ext cx="236538" cy="325437"/>
          </a:xfrm>
          <a:custGeom>
            <a:avLst/>
            <a:gdLst/>
            <a:ahLst/>
            <a:cxnLst/>
            <a:rect l="l" t="t" r="r" b="b"/>
            <a:pathLst>
              <a:path w="236538" h="325437">
                <a:moveTo>
                  <a:pt x="0" y="0"/>
                </a:moveTo>
                <a:lnTo>
                  <a:pt x="236538" y="0"/>
                </a:lnTo>
                <a:lnTo>
                  <a:pt x="236538" y="325438"/>
                </a:lnTo>
                <a:lnTo>
                  <a:pt x="0" y="32543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ES"/>
          </a:p>
        </p:txBody>
      </p:sp>
      <p:sp>
        <p:nvSpPr>
          <p:cNvPr id="30" name="Freeform 30"/>
          <p:cNvSpPr/>
          <p:nvPr/>
        </p:nvSpPr>
        <p:spPr>
          <a:xfrm>
            <a:off x="3551130" y="1778092"/>
            <a:ext cx="485351" cy="235499"/>
          </a:xfrm>
          <a:custGeom>
            <a:avLst/>
            <a:gdLst/>
            <a:ahLst/>
            <a:cxnLst/>
            <a:rect l="l" t="t" r="r" b="b"/>
            <a:pathLst>
              <a:path w="485351" h="235499">
                <a:moveTo>
                  <a:pt x="0" y="0"/>
                </a:moveTo>
                <a:lnTo>
                  <a:pt x="485351" y="0"/>
                </a:lnTo>
                <a:lnTo>
                  <a:pt x="485351" y="235499"/>
                </a:lnTo>
                <a:lnTo>
                  <a:pt x="0" y="235499"/>
                </a:lnTo>
                <a:lnTo>
                  <a:pt x="0" y="0"/>
                </a:lnTo>
                <a:close/>
              </a:path>
            </a:pathLst>
          </a:custGeom>
          <a:blipFill>
            <a:blip r:embed="rId18"/>
            <a:stretch>
              <a:fillRect l="-387" r="-387"/>
            </a:stretch>
          </a:blipFill>
        </p:spPr>
        <p:txBody>
          <a:bodyPr/>
          <a:lstStyle/>
          <a:p>
            <a:endParaRPr lang="es-ES"/>
          </a:p>
        </p:txBody>
      </p:sp>
      <p:graphicFrame>
        <p:nvGraphicFramePr>
          <p:cNvPr id="31" name="Table 31"/>
          <p:cNvGraphicFramePr>
            <a:graphicFrameLocks noGrp="1"/>
          </p:cNvGraphicFramePr>
          <p:nvPr/>
        </p:nvGraphicFramePr>
        <p:xfrm>
          <a:off x="1141982" y="1141370"/>
          <a:ext cx="15779752" cy="7874000"/>
        </p:xfrm>
        <a:graphic>
          <a:graphicData uri="http://schemas.openxmlformats.org/drawingml/2006/table">
            <a:tbl>
              <a:tblPr/>
              <a:tblGrid>
                <a:gridCol w="986140">
                  <a:extLst>
                    <a:ext uri="{9D8B030D-6E8A-4147-A177-3AD203B41FA5}">
                      <a16:colId xmlns:a16="http://schemas.microsoft.com/office/drawing/2014/main" val="20000"/>
                    </a:ext>
                  </a:extLst>
                </a:gridCol>
                <a:gridCol w="986140">
                  <a:extLst>
                    <a:ext uri="{9D8B030D-6E8A-4147-A177-3AD203B41FA5}">
                      <a16:colId xmlns:a16="http://schemas.microsoft.com/office/drawing/2014/main" val="20001"/>
                    </a:ext>
                  </a:extLst>
                </a:gridCol>
                <a:gridCol w="986140">
                  <a:extLst>
                    <a:ext uri="{9D8B030D-6E8A-4147-A177-3AD203B41FA5}">
                      <a16:colId xmlns:a16="http://schemas.microsoft.com/office/drawing/2014/main" val="20002"/>
                    </a:ext>
                  </a:extLst>
                </a:gridCol>
                <a:gridCol w="986139">
                  <a:extLst>
                    <a:ext uri="{9D8B030D-6E8A-4147-A177-3AD203B41FA5}">
                      <a16:colId xmlns:a16="http://schemas.microsoft.com/office/drawing/2014/main" val="20003"/>
                    </a:ext>
                  </a:extLst>
                </a:gridCol>
                <a:gridCol w="986139">
                  <a:extLst>
                    <a:ext uri="{9D8B030D-6E8A-4147-A177-3AD203B41FA5}">
                      <a16:colId xmlns:a16="http://schemas.microsoft.com/office/drawing/2014/main" val="20004"/>
                    </a:ext>
                  </a:extLst>
                </a:gridCol>
                <a:gridCol w="986139">
                  <a:extLst>
                    <a:ext uri="{9D8B030D-6E8A-4147-A177-3AD203B41FA5}">
                      <a16:colId xmlns:a16="http://schemas.microsoft.com/office/drawing/2014/main" val="20005"/>
                    </a:ext>
                  </a:extLst>
                </a:gridCol>
                <a:gridCol w="986139">
                  <a:extLst>
                    <a:ext uri="{9D8B030D-6E8A-4147-A177-3AD203B41FA5}">
                      <a16:colId xmlns:a16="http://schemas.microsoft.com/office/drawing/2014/main" val="20006"/>
                    </a:ext>
                  </a:extLst>
                </a:gridCol>
                <a:gridCol w="986139">
                  <a:extLst>
                    <a:ext uri="{9D8B030D-6E8A-4147-A177-3AD203B41FA5}">
                      <a16:colId xmlns:a16="http://schemas.microsoft.com/office/drawing/2014/main" val="20007"/>
                    </a:ext>
                  </a:extLst>
                </a:gridCol>
                <a:gridCol w="986139">
                  <a:extLst>
                    <a:ext uri="{9D8B030D-6E8A-4147-A177-3AD203B41FA5}">
                      <a16:colId xmlns:a16="http://schemas.microsoft.com/office/drawing/2014/main" val="20008"/>
                    </a:ext>
                  </a:extLst>
                </a:gridCol>
                <a:gridCol w="986140">
                  <a:extLst>
                    <a:ext uri="{9D8B030D-6E8A-4147-A177-3AD203B41FA5}">
                      <a16:colId xmlns:a16="http://schemas.microsoft.com/office/drawing/2014/main" val="20009"/>
                    </a:ext>
                  </a:extLst>
                </a:gridCol>
                <a:gridCol w="986140">
                  <a:extLst>
                    <a:ext uri="{9D8B030D-6E8A-4147-A177-3AD203B41FA5}">
                      <a16:colId xmlns:a16="http://schemas.microsoft.com/office/drawing/2014/main" val="20010"/>
                    </a:ext>
                  </a:extLst>
                </a:gridCol>
                <a:gridCol w="986140">
                  <a:extLst>
                    <a:ext uri="{9D8B030D-6E8A-4147-A177-3AD203B41FA5}">
                      <a16:colId xmlns:a16="http://schemas.microsoft.com/office/drawing/2014/main" val="20011"/>
                    </a:ext>
                  </a:extLst>
                </a:gridCol>
                <a:gridCol w="986140">
                  <a:extLst>
                    <a:ext uri="{9D8B030D-6E8A-4147-A177-3AD203B41FA5}">
                      <a16:colId xmlns:a16="http://schemas.microsoft.com/office/drawing/2014/main" val="20012"/>
                    </a:ext>
                  </a:extLst>
                </a:gridCol>
                <a:gridCol w="986140">
                  <a:extLst>
                    <a:ext uri="{9D8B030D-6E8A-4147-A177-3AD203B41FA5}">
                      <a16:colId xmlns:a16="http://schemas.microsoft.com/office/drawing/2014/main" val="20013"/>
                    </a:ext>
                  </a:extLst>
                </a:gridCol>
                <a:gridCol w="986899">
                  <a:extLst>
                    <a:ext uri="{9D8B030D-6E8A-4147-A177-3AD203B41FA5}">
                      <a16:colId xmlns:a16="http://schemas.microsoft.com/office/drawing/2014/main" val="20014"/>
                    </a:ext>
                  </a:extLst>
                </a:gridCol>
                <a:gridCol w="986899">
                  <a:extLst>
                    <a:ext uri="{9D8B030D-6E8A-4147-A177-3AD203B41FA5}">
                      <a16:colId xmlns:a16="http://schemas.microsoft.com/office/drawing/2014/main" val="20015"/>
                    </a:ext>
                  </a:extLst>
                </a:gridCol>
              </a:tblGrid>
              <a:tr h="984250">
                <a:tc gridSpan="4">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hMerge="1">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hMerge="1">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hMerge="1">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extLst>
                  <a:ext uri="{0D108BD9-81ED-4DB2-BD59-A6C34878D82A}">
                    <a16:rowId xmlns:a16="http://schemas.microsoft.com/office/drawing/2014/main" val="10000"/>
                  </a:ext>
                </a:extLst>
              </a:tr>
              <a:tr h="984250">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extLst>
                  <a:ext uri="{0D108BD9-81ED-4DB2-BD59-A6C34878D82A}">
                    <a16:rowId xmlns:a16="http://schemas.microsoft.com/office/drawing/2014/main" val="10001"/>
                  </a:ext>
                </a:extLst>
              </a:tr>
              <a:tr h="984250">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rowSpan="3" gridSpan="7">
                  <a:txBody>
                    <a:bodyPr/>
                    <a:lstStyle/>
                    <a:p>
                      <a:pPr algn="ctr">
                        <a:lnSpc>
                          <a:spcPts val="8100"/>
                        </a:lnSpc>
                        <a:defRPr/>
                      </a:pPr>
                      <a:r>
                        <a:rPr lang="en-US" sz="6750" b="1" spc="47">
                          <a:solidFill>
                            <a:srgbClr val="1E1E1E"/>
                          </a:solidFill>
                          <a:latin typeface="Tahoma Bold"/>
                          <a:ea typeface="Tahoma Bold"/>
                          <a:cs typeface="Tahoma Bold"/>
                          <a:sym typeface="Tahoma Bold"/>
                        </a:rPr>
                        <a:t>THANKS</a:t>
                      </a:r>
                      <a:endParaRPr lang="en-US" sz="1100"/>
                    </a:p>
                  </a:txBody>
                  <a:tcPr marL="0" marR="0" marT="0" marB="0" anchor="ctr">
                    <a:lnL w="12700" cap="flat" cmpd="sng" algn="ctr">
                      <a:solidFill>
                        <a:srgbClr val="FFFFFF"/>
                      </a:solidFill>
                      <a:prstDash val="solid"/>
                      <a:round/>
                      <a:headEnd type="none" w="med" len="med"/>
                      <a:tailEnd type="none" w="med" len="med"/>
                    </a:lnL>
                    <a:lnR w="4762"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rowSpan="3" hMerge="1">
                  <a:txBody>
                    <a:bodyPr/>
                    <a:lstStyle/>
                    <a:p>
                      <a:pPr algn="ctr">
                        <a:lnSpc>
                          <a:spcPts val="8100"/>
                        </a:lnSpc>
                        <a:defRPr/>
                      </a:pPr>
                      <a:r>
                        <a:rPr lang="en-US" sz="6750" b="1" spc="47">
                          <a:solidFill>
                            <a:srgbClr val="1E1E1E"/>
                          </a:solidFill>
                          <a:latin typeface="Tahoma Bold"/>
                          <a:ea typeface="Tahoma Bold"/>
                          <a:cs typeface="Tahoma Bold"/>
                          <a:sym typeface="Tahoma Bold"/>
                        </a:rPr>
                        <a:t>THANKS</a:t>
                      </a: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rowSpan="3" hMerge="1">
                  <a:txBody>
                    <a:bodyPr/>
                    <a:lstStyle/>
                    <a:p>
                      <a:pPr algn="ctr">
                        <a:lnSpc>
                          <a:spcPts val="8100"/>
                        </a:lnSpc>
                        <a:defRPr/>
                      </a:pPr>
                      <a:r>
                        <a:rPr lang="en-US" sz="6750" b="1" spc="47">
                          <a:solidFill>
                            <a:srgbClr val="1E1E1E"/>
                          </a:solidFill>
                          <a:latin typeface="Tahoma Bold"/>
                          <a:ea typeface="Tahoma Bold"/>
                          <a:cs typeface="Tahoma Bold"/>
                          <a:sym typeface="Tahoma Bold"/>
                        </a:rPr>
                        <a:t>THANKS</a:t>
                      </a: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rowSpan="3" hMerge="1">
                  <a:txBody>
                    <a:bodyPr/>
                    <a:lstStyle/>
                    <a:p>
                      <a:pPr algn="ctr">
                        <a:lnSpc>
                          <a:spcPts val="8100"/>
                        </a:lnSpc>
                        <a:defRPr/>
                      </a:pPr>
                      <a:r>
                        <a:rPr lang="en-US" sz="6750" b="1" spc="47">
                          <a:solidFill>
                            <a:srgbClr val="1E1E1E"/>
                          </a:solidFill>
                          <a:latin typeface="Tahoma Bold"/>
                          <a:ea typeface="Tahoma Bold"/>
                          <a:cs typeface="Tahoma Bold"/>
                          <a:sym typeface="Tahoma Bold"/>
                        </a:rPr>
                        <a:t>THANKS</a:t>
                      </a: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rowSpan="3" hMerge="1">
                  <a:txBody>
                    <a:bodyPr/>
                    <a:lstStyle/>
                    <a:p>
                      <a:pPr algn="ctr">
                        <a:lnSpc>
                          <a:spcPts val="8100"/>
                        </a:lnSpc>
                        <a:defRPr/>
                      </a:pPr>
                      <a:r>
                        <a:rPr lang="en-US" sz="6750" b="1" spc="47">
                          <a:solidFill>
                            <a:srgbClr val="1E1E1E"/>
                          </a:solidFill>
                          <a:latin typeface="Tahoma Bold"/>
                          <a:ea typeface="Tahoma Bold"/>
                          <a:cs typeface="Tahoma Bold"/>
                          <a:sym typeface="Tahoma Bold"/>
                        </a:rPr>
                        <a:t>THANKS</a:t>
                      </a: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rowSpan="3" hMerge="1">
                  <a:txBody>
                    <a:bodyPr/>
                    <a:lstStyle/>
                    <a:p>
                      <a:pPr algn="ctr">
                        <a:lnSpc>
                          <a:spcPts val="8100"/>
                        </a:lnSpc>
                        <a:defRPr/>
                      </a:pPr>
                      <a:r>
                        <a:rPr lang="en-US" sz="6750" b="1" spc="47">
                          <a:solidFill>
                            <a:srgbClr val="1E1E1E"/>
                          </a:solidFill>
                          <a:latin typeface="Tahoma Bold"/>
                          <a:ea typeface="Tahoma Bold"/>
                          <a:cs typeface="Tahoma Bold"/>
                          <a:sym typeface="Tahoma Bold"/>
                        </a:rPr>
                        <a:t>THANKS</a:t>
                      </a: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rowSpan="3" hMerge="1">
                  <a:txBody>
                    <a:bodyPr/>
                    <a:lstStyle/>
                    <a:p>
                      <a:pPr algn="ctr">
                        <a:lnSpc>
                          <a:spcPts val="8100"/>
                        </a:lnSpc>
                        <a:defRPr/>
                      </a:pPr>
                      <a:r>
                        <a:rPr lang="en-US" sz="6750" b="1" spc="47">
                          <a:solidFill>
                            <a:srgbClr val="1E1E1E"/>
                          </a:solidFill>
                          <a:latin typeface="Tahoma Bold"/>
                          <a:ea typeface="Tahoma Bold"/>
                          <a:cs typeface="Tahoma Bold"/>
                          <a:sym typeface="Tahoma Bold"/>
                        </a:rPr>
                        <a:t>THANKS</a:t>
                      </a: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a:txBody>
                    <a:bodyPr/>
                    <a:lstStyle/>
                    <a:p>
                      <a:pPr algn="l">
                        <a:lnSpc>
                          <a:spcPts val="1679"/>
                        </a:lnSpc>
                        <a:defRPr/>
                      </a:pPr>
                      <a:endParaRPr lang="en-US" sz="1100"/>
                    </a:p>
                  </a:txBody>
                  <a:tcPr marL="0" marR="0" marT="0" marB="0" anchor="ctr">
                    <a:lnL w="4762"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extLst>
                  <a:ext uri="{0D108BD9-81ED-4DB2-BD59-A6C34878D82A}">
                    <a16:rowId xmlns:a16="http://schemas.microsoft.com/office/drawing/2014/main" val="10002"/>
                  </a:ext>
                </a:extLst>
              </a:tr>
              <a:tr h="984250">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gridSpan="7" vMerge="1">
                  <a:txBody>
                    <a:bodyPr/>
                    <a:lstStyle/>
                    <a:p>
                      <a:pPr algn="ctr">
                        <a:lnSpc>
                          <a:spcPts val="8100"/>
                        </a:lnSpc>
                        <a:defRPr/>
                      </a:pPr>
                      <a:r>
                        <a:rPr lang="en-US" sz="6750" b="1" spc="47">
                          <a:solidFill>
                            <a:srgbClr val="1E1E1E"/>
                          </a:solidFill>
                          <a:latin typeface="Tahoma Bold"/>
                          <a:ea typeface="Tahoma Bold"/>
                          <a:cs typeface="Tahoma Bold"/>
                          <a:sym typeface="Tahoma Bold"/>
                        </a:rPr>
                        <a:t>THANKS</a:t>
                      </a: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hMerge="1" vMerge="1">
                  <a:txBody>
                    <a:bodyPr/>
                    <a:lstStyle/>
                    <a:p>
                      <a:pPr algn="ctr">
                        <a:lnSpc>
                          <a:spcPts val="8100"/>
                        </a:lnSpc>
                        <a:defRPr/>
                      </a:pPr>
                      <a:r>
                        <a:rPr lang="en-US" sz="6750" b="1" spc="47">
                          <a:solidFill>
                            <a:srgbClr val="1E1E1E"/>
                          </a:solidFill>
                          <a:latin typeface="Tahoma Bold"/>
                          <a:ea typeface="Tahoma Bold"/>
                          <a:cs typeface="Tahoma Bold"/>
                          <a:sym typeface="Tahoma Bold"/>
                        </a:rPr>
                        <a:t>THANKS</a:t>
                      </a: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hMerge="1" vMerge="1">
                  <a:txBody>
                    <a:bodyPr/>
                    <a:lstStyle/>
                    <a:p>
                      <a:pPr algn="ctr">
                        <a:lnSpc>
                          <a:spcPts val="8100"/>
                        </a:lnSpc>
                        <a:defRPr/>
                      </a:pPr>
                      <a:r>
                        <a:rPr lang="en-US" sz="6750" b="1" spc="47">
                          <a:solidFill>
                            <a:srgbClr val="1E1E1E"/>
                          </a:solidFill>
                          <a:latin typeface="Tahoma Bold"/>
                          <a:ea typeface="Tahoma Bold"/>
                          <a:cs typeface="Tahoma Bold"/>
                          <a:sym typeface="Tahoma Bold"/>
                        </a:rPr>
                        <a:t>THANKS</a:t>
                      </a: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hMerge="1" vMerge="1">
                  <a:txBody>
                    <a:bodyPr/>
                    <a:lstStyle/>
                    <a:p>
                      <a:pPr algn="ctr">
                        <a:lnSpc>
                          <a:spcPts val="8100"/>
                        </a:lnSpc>
                        <a:defRPr/>
                      </a:pPr>
                      <a:r>
                        <a:rPr lang="en-US" sz="6750" b="1" spc="47">
                          <a:solidFill>
                            <a:srgbClr val="1E1E1E"/>
                          </a:solidFill>
                          <a:latin typeface="Tahoma Bold"/>
                          <a:ea typeface="Tahoma Bold"/>
                          <a:cs typeface="Tahoma Bold"/>
                          <a:sym typeface="Tahoma Bold"/>
                        </a:rPr>
                        <a:t>THANKS</a:t>
                      </a: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hMerge="1" vMerge="1">
                  <a:txBody>
                    <a:bodyPr/>
                    <a:lstStyle/>
                    <a:p>
                      <a:pPr algn="ctr">
                        <a:lnSpc>
                          <a:spcPts val="8100"/>
                        </a:lnSpc>
                        <a:defRPr/>
                      </a:pPr>
                      <a:r>
                        <a:rPr lang="en-US" sz="6750" b="1" spc="47">
                          <a:solidFill>
                            <a:srgbClr val="1E1E1E"/>
                          </a:solidFill>
                          <a:latin typeface="Tahoma Bold"/>
                          <a:ea typeface="Tahoma Bold"/>
                          <a:cs typeface="Tahoma Bold"/>
                          <a:sym typeface="Tahoma Bold"/>
                        </a:rPr>
                        <a:t>THANKS</a:t>
                      </a: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hMerge="1" vMerge="1">
                  <a:txBody>
                    <a:bodyPr/>
                    <a:lstStyle/>
                    <a:p>
                      <a:pPr algn="ctr">
                        <a:lnSpc>
                          <a:spcPts val="8100"/>
                        </a:lnSpc>
                        <a:defRPr/>
                      </a:pPr>
                      <a:r>
                        <a:rPr lang="en-US" sz="6750" b="1" spc="47">
                          <a:solidFill>
                            <a:srgbClr val="1E1E1E"/>
                          </a:solidFill>
                          <a:latin typeface="Tahoma Bold"/>
                          <a:ea typeface="Tahoma Bold"/>
                          <a:cs typeface="Tahoma Bold"/>
                          <a:sym typeface="Tahoma Bold"/>
                        </a:rPr>
                        <a:t>THANKS</a:t>
                      </a: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hMerge="1" vMerge="1">
                  <a:txBody>
                    <a:bodyPr/>
                    <a:lstStyle/>
                    <a:p>
                      <a:pPr algn="ctr">
                        <a:lnSpc>
                          <a:spcPts val="8100"/>
                        </a:lnSpc>
                        <a:defRPr/>
                      </a:pPr>
                      <a:r>
                        <a:rPr lang="en-US" sz="6750" b="1" spc="47">
                          <a:solidFill>
                            <a:srgbClr val="1E1E1E"/>
                          </a:solidFill>
                          <a:latin typeface="Tahoma Bold"/>
                          <a:ea typeface="Tahoma Bold"/>
                          <a:cs typeface="Tahoma Bold"/>
                          <a:sym typeface="Tahoma Bold"/>
                        </a:rPr>
                        <a:t>THANKS</a:t>
                      </a: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extLst>
                  <a:ext uri="{0D108BD9-81ED-4DB2-BD59-A6C34878D82A}">
                    <a16:rowId xmlns:a16="http://schemas.microsoft.com/office/drawing/2014/main" val="10003"/>
                  </a:ext>
                </a:extLst>
              </a:tr>
              <a:tr h="984250">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gridSpan="7" vMerge="1">
                  <a:txBody>
                    <a:bodyPr/>
                    <a:lstStyle/>
                    <a:p>
                      <a:pPr algn="ctr">
                        <a:lnSpc>
                          <a:spcPts val="8100"/>
                        </a:lnSpc>
                        <a:defRPr/>
                      </a:pPr>
                      <a:r>
                        <a:rPr lang="en-US" sz="6750" b="1" spc="47">
                          <a:solidFill>
                            <a:srgbClr val="1E1E1E"/>
                          </a:solidFill>
                          <a:latin typeface="Tahoma Bold"/>
                          <a:ea typeface="Tahoma Bold"/>
                          <a:cs typeface="Tahoma Bold"/>
                          <a:sym typeface="Tahoma Bold"/>
                        </a:rPr>
                        <a:t>THANKS</a:t>
                      </a: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hMerge="1" vMerge="1">
                  <a:txBody>
                    <a:bodyPr/>
                    <a:lstStyle/>
                    <a:p>
                      <a:pPr algn="ctr">
                        <a:lnSpc>
                          <a:spcPts val="8100"/>
                        </a:lnSpc>
                        <a:defRPr/>
                      </a:pPr>
                      <a:r>
                        <a:rPr lang="en-US" sz="6750" b="1" spc="47">
                          <a:solidFill>
                            <a:srgbClr val="1E1E1E"/>
                          </a:solidFill>
                          <a:latin typeface="Tahoma Bold"/>
                          <a:ea typeface="Tahoma Bold"/>
                          <a:cs typeface="Tahoma Bold"/>
                          <a:sym typeface="Tahoma Bold"/>
                        </a:rPr>
                        <a:t>THANKS</a:t>
                      </a: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hMerge="1" vMerge="1">
                  <a:txBody>
                    <a:bodyPr/>
                    <a:lstStyle/>
                    <a:p>
                      <a:pPr algn="ctr">
                        <a:lnSpc>
                          <a:spcPts val="8100"/>
                        </a:lnSpc>
                        <a:defRPr/>
                      </a:pPr>
                      <a:r>
                        <a:rPr lang="en-US" sz="6750" b="1" spc="47">
                          <a:solidFill>
                            <a:srgbClr val="1E1E1E"/>
                          </a:solidFill>
                          <a:latin typeface="Tahoma Bold"/>
                          <a:ea typeface="Tahoma Bold"/>
                          <a:cs typeface="Tahoma Bold"/>
                          <a:sym typeface="Tahoma Bold"/>
                        </a:rPr>
                        <a:t>THANKS</a:t>
                      </a: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hMerge="1" vMerge="1">
                  <a:txBody>
                    <a:bodyPr/>
                    <a:lstStyle/>
                    <a:p>
                      <a:pPr algn="ctr">
                        <a:lnSpc>
                          <a:spcPts val="8100"/>
                        </a:lnSpc>
                        <a:defRPr/>
                      </a:pPr>
                      <a:r>
                        <a:rPr lang="en-US" sz="6750" b="1" spc="47">
                          <a:solidFill>
                            <a:srgbClr val="1E1E1E"/>
                          </a:solidFill>
                          <a:latin typeface="Tahoma Bold"/>
                          <a:ea typeface="Tahoma Bold"/>
                          <a:cs typeface="Tahoma Bold"/>
                          <a:sym typeface="Tahoma Bold"/>
                        </a:rPr>
                        <a:t>THANKS</a:t>
                      </a: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hMerge="1" vMerge="1">
                  <a:txBody>
                    <a:bodyPr/>
                    <a:lstStyle/>
                    <a:p>
                      <a:pPr algn="ctr">
                        <a:lnSpc>
                          <a:spcPts val="8100"/>
                        </a:lnSpc>
                        <a:defRPr/>
                      </a:pPr>
                      <a:r>
                        <a:rPr lang="en-US" sz="6750" b="1" spc="47">
                          <a:solidFill>
                            <a:srgbClr val="1E1E1E"/>
                          </a:solidFill>
                          <a:latin typeface="Tahoma Bold"/>
                          <a:ea typeface="Tahoma Bold"/>
                          <a:cs typeface="Tahoma Bold"/>
                          <a:sym typeface="Tahoma Bold"/>
                        </a:rPr>
                        <a:t>THANKS</a:t>
                      </a: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hMerge="1" vMerge="1">
                  <a:txBody>
                    <a:bodyPr/>
                    <a:lstStyle/>
                    <a:p>
                      <a:pPr algn="ctr">
                        <a:lnSpc>
                          <a:spcPts val="8100"/>
                        </a:lnSpc>
                        <a:defRPr/>
                      </a:pPr>
                      <a:r>
                        <a:rPr lang="en-US" sz="6750" b="1" spc="47">
                          <a:solidFill>
                            <a:srgbClr val="1E1E1E"/>
                          </a:solidFill>
                          <a:latin typeface="Tahoma Bold"/>
                          <a:ea typeface="Tahoma Bold"/>
                          <a:cs typeface="Tahoma Bold"/>
                          <a:sym typeface="Tahoma Bold"/>
                        </a:rPr>
                        <a:t>THANKS</a:t>
                      </a: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hMerge="1" vMerge="1">
                  <a:txBody>
                    <a:bodyPr/>
                    <a:lstStyle/>
                    <a:p>
                      <a:pPr algn="ctr">
                        <a:lnSpc>
                          <a:spcPts val="8100"/>
                        </a:lnSpc>
                        <a:defRPr/>
                      </a:pPr>
                      <a:r>
                        <a:rPr lang="en-US" sz="6750" b="1" spc="47">
                          <a:solidFill>
                            <a:srgbClr val="1E1E1E"/>
                          </a:solidFill>
                          <a:latin typeface="Tahoma Bold"/>
                          <a:ea typeface="Tahoma Bold"/>
                          <a:cs typeface="Tahoma Bold"/>
                          <a:sym typeface="Tahoma Bold"/>
                        </a:rPr>
                        <a:t>THANKS</a:t>
                      </a: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extLst>
                  <a:ext uri="{0D108BD9-81ED-4DB2-BD59-A6C34878D82A}">
                    <a16:rowId xmlns:a16="http://schemas.microsoft.com/office/drawing/2014/main" val="10004"/>
                  </a:ext>
                </a:extLst>
              </a:tr>
              <a:tr h="984250">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4762"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rowSpan="2" gridSpan="5">
                  <a:txBody>
                    <a:bodyPr/>
                    <a:lstStyle/>
                    <a:p>
                      <a:pPr algn="l">
                        <a:lnSpc>
                          <a:spcPts val="2175"/>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rowSpan="2" hMerge="1">
                  <a:txBody>
                    <a:bodyPr/>
                    <a:lstStyle/>
                    <a:p>
                      <a:pPr algn="l">
                        <a:lnSpc>
                          <a:spcPts val="2175"/>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rowSpan="2" hMerge="1">
                  <a:txBody>
                    <a:bodyPr/>
                    <a:lstStyle/>
                    <a:p>
                      <a:pPr algn="l">
                        <a:lnSpc>
                          <a:spcPts val="2175"/>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rowSpan="2" hMerge="1">
                  <a:txBody>
                    <a:bodyPr/>
                    <a:lstStyle/>
                    <a:p>
                      <a:pPr algn="l">
                        <a:lnSpc>
                          <a:spcPts val="2175"/>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rowSpan="2" hMerge="1">
                  <a:txBody>
                    <a:bodyPr/>
                    <a:lstStyle/>
                    <a:p>
                      <a:pPr algn="l">
                        <a:lnSpc>
                          <a:spcPts val="2175"/>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extLst>
                  <a:ext uri="{0D108BD9-81ED-4DB2-BD59-A6C34878D82A}">
                    <a16:rowId xmlns:a16="http://schemas.microsoft.com/office/drawing/2014/main" val="10005"/>
                  </a:ext>
                </a:extLst>
              </a:tr>
              <a:tr h="984250">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gridSpan="5" vMerge="1">
                  <a:txBody>
                    <a:bodyPr/>
                    <a:lstStyle/>
                    <a:p>
                      <a:pPr algn="l">
                        <a:lnSpc>
                          <a:spcPts val="2175"/>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hMerge="1" vMerge="1">
                  <a:txBody>
                    <a:bodyPr/>
                    <a:lstStyle/>
                    <a:p>
                      <a:pPr algn="l">
                        <a:lnSpc>
                          <a:spcPts val="2175"/>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hMerge="1" vMerge="1">
                  <a:txBody>
                    <a:bodyPr/>
                    <a:lstStyle/>
                    <a:p>
                      <a:pPr algn="l">
                        <a:lnSpc>
                          <a:spcPts val="2175"/>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hMerge="1" vMerge="1">
                  <a:txBody>
                    <a:bodyPr/>
                    <a:lstStyle/>
                    <a:p>
                      <a:pPr algn="l">
                        <a:lnSpc>
                          <a:spcPts val="2175"/>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hMerge="1" vMerge="1">
                  <a:txBody>
                    <a:bodyPr/>
                    <a:lstStyle/>
                    <a:p>
                      <a:pPr algn="l">
                        <a:lnSpc>
                          <a:spcPts val="2175"/>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extLst>
                  <a:ext uri="{0D108BD9-81ED-4DB2-BD59-A6C34878D82A}">
                    <a16:rowId xmlns:a16="http://schemas.microsoft.com/office/drawing/2014/main" val="10006"/>
                  </a:ext>
                </a:extLst>
              </a:tr>
              <a:tr h="984250">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gridSpan="3">
                  <a:txBody>
                    <a:bodyPr/>
                    <a:lstStyle/>
                    <a:p>
                      <a:pPr algn="l">
                        <a:lnSpc>
                          <a:spcPts val="3300"/>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hMerge="1">
                  <a:txBody>
                    <a:bodyPr/>
                    <a:lstStyle/>
                    <a:p>
                      <a:pPr algn="l">
                        <a:lnSpc>
                          <a:spcPts val="3300"/>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hMerge="1">
                  <a:txBody>
                    <a:bodyPr/>
                    <a:lstStyle/>
                    <a:p>
                      <a:pPr algn="l">
                        <a:lnSpc>
                          <a:spcPts val="3300"/>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tc>
                  <a:txBody>
                    <a:bodyPr/>
                    <a:lstStyle/>
                    <a:p>
                      <a:pPr algn="l">
                        <a:lnSpc>
                          <a:spcPts val="1679"/>
                        </a:lnSpc>
                        <a:defRPr/>
                      </a:pP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3128"/>
                    </a:solidFill>
                  </a:tcPr>
                </a:tc>
                <a:extLst>
                  <a:ext uri="{0D108BD9-81ED-4DB2-BD59-A6C34878D82A}">
                    <a16:rowId xmlns:a16="http://schemas.microsoft.com/office/drawing/2014/main" val="10007"/>
                  </a:ext>
                </a:extLst>
              </a:tr>
            </a:tbl>
          </a:graphicData>
        </a:graphic>
      </p:graphicFrame>
      <p:sp>
        <p:nvSpPr>
          <p:cNvPr id="32" name="TextBox 32"/>
          <p:cNvSpPr txBox="1"/>
          <p:nvPr/>
        </p:nvSpPr>
        <p:spPr>
          <a:xfrm>
            <a:off x="639825" y="9759818"/>
            <a:ext cx="3958521" cy="180975"/>
          </a:xfrm>
          <a:prstGeom prst="rect">
            <a:avLst/>
          </a:prstGeom>
        </p:spPr>
        <p:txBody>
          <a:bodyPr lIns="0" tIns="0" rIns="0" bIns="0" rtlCol="0" anchor="t">
            <a:spAutoFit/>
          </a:bodyPr>
          <a:lstStyle/>
          <a:p>
            <a:pPr algn="l">
              <a:lnSpc>
                <a:spcPts val="1425"/>
              </a:lnSpc>
            </a:pPr>
            <a:r>
              <a:rPr lang="en-US" sz="1187" spc="-23">
                <a:solidFill>
                  <a:srgbClr val="FFFFFF"/>
                </a:solidFill>
                <a:latin typeface="DejaVu Sans Light"/>
                <a:ea typeface="DejaVu Sans Light"/>
                <a:cs typeface="DejaVu Sans Light"/>
                <a:sym typeface="DejaVu Sans Light"/>
              </a:rPr>
              <a:t>© Copyright Universidad Europea.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135225" y="1038224"/>
            <a:ext cx="2019299" cy="2019299"/>
          </a:xfrm>
          <a:custGeom>
            <a:avLst/>
            <a:gdLst/>
            <a:ahLst/>
            <a:cxnLst/>
            <a:rect l="l" t="t" r="r" b="b"/>
            <a:pathLst>
              <a:path w="2019299" h="2019299">
                <a:moveTo>
                  <a:pt x="0" y="0"/>
                </a:moveTo>
                <a:lnTo>
                  <a:pt x="2019299" y="0"/>
                </a:lnTo>
                <a:lnTo>
                  <a:pt x="2019299" y="2019298"/>
                </a:lnTo>
                <a:lnTo>
                  <a:pt x="0" y="2019298"/>
                </a:lnTo>
                <a:lnTo>
                  <a:pt x="0" y="0"/>
                </a:lnTo>
                <a:close/>
              </a:path>
            </a:pathLst>
          </a:custGeom>
          <a:blipFill>
            <a:blip r:embed="rId2"/>
            <a:stretch>
              <a:fillRect/>
            </a:stretch>
          </a:blipFill>
        </p:spPr>
        <p:txBody>
          <a:bodyPr/>
          <a:lstStyle/>
          <a:p>
            <a:endParaRPr lang="es-ES"/>
          </a:p>
        </p:txBody>
      </p:sp>
      <p:grpSp>
        <p:nvGrpSpPr>
          <p:cNvPr id="3" name="Group 3"/>
          <p:cNvGrpSpPr/>
          <p:nvPr/>
        </p:nvGrpSpPr>
        <p:grpSpPr>
          <a:xfrm>
            <a:off x="17154524" y="9464039"/>
            <a:ext cx="482600" cy="480219"/>
            <a:chOff x="0" y="0"/>
            <a:chExt cx="643467" cy="640292"/>
          </a:xfrm>
        </p:grpSpPr>
        <p:sp>
          <p:nvSpPr>
            <p:cNvPr id="4" name="Freeform 4"/>
            <p:cNvSpPr/>
            <p:nvPr/>
          </p:nvSpPr>
          <p:spPr>
            <a:xfrm>
              <a:off x="0" y="0"/>
              <a:ext cx="642620" cy="640080"/>
            </a:xfrm>
            <a:custGeom>
              <a:avLst/>
              <a:gdLst/>
              <a:ahLst/>
              <a:cxnLst/>
              <a:rect l="l" t="t" r="r" b="b"/>
              <a:pathLst>
                <a:path w="642620" h="640080">
                  <a:moveTo>
                    <a:pt x="642620" y="0"/>
                  </a:moveTo>
                  <a:lnTo>
                    <a:pt x="0" y="0"/>
                  </a:lnTo>
                  <a:lnTo>
                    <a:pt x="0" y="640080"/>
                  </a:lnTo>
                  <a:lnTo>
                    <a:pt x="642620" y="640080"/>
                  </a:lnTo>
                  <a:lnTo>
                    <a:pt x="642620" y="0"/>
                  </a:lnTo>
                  <a:close/>
                </a:path>
              </a:pathLst>
            </a:custGeom>
            <a:solidFill>
              <a:srgbClr val="FF3128"/>
            </a:solidFill>
          </p:spPr>
          <p:txBody>
            <a:bodyPr/>
            <a:lstStyle/>
            <a:p>
              <a:endParaRPr lang="es-ES"/>
            </a:p>
          </p:txBody>
        </p:sp>
      </p:grpSp>
      <p:sp>
        <p:nvSpPr>
          <p:cNvPr id="5" name="Freeform 5"/>
          <p:cNvSpPr/>
          <p:nvPr/>
        </p:nvSpPr>
        <p:spPr>
          <a:xfrm>
            <a:off x="658591" y="419044"/>
            <a:ext cx="479425" cy="476250"/>
          </a:xfrm>
          <a:custGeom>
            <a:avLst/>
            <a:gdLst/>
            <a:ahLst/>
            <a:cxnLst/>
            <a:rect l="l" t="t" r="r" b="b"/>
            <a:pathLst>
              <a:path w="479425" h="476250">
                <a:moveTo>
                  <a:pt x="0" y="0"/>
                </a:moveTo>
                <a:lnTo>
                  <a:pt x="479425" y="0"/>
                </a:lnTo>
                <a:lnTo>
                  <a:pt x="479425" y="476250"/>
                </a:lnTo>
                <a:lnTo>
                  <a:pt x="0" y="4762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6" name="Freeform 6"/>
          <p:cNvSpPr/>
          <p:nvPr/>
        </p:nvSpPr>
        <p:spPr>
          <a:xfrm>
            <a:off x="1245129" y="477635"/>
            <a:ext cx="1159522" cy="386519"/>
          </a:xfrm>
          <a:custGeom>
            <a:avLst/>
            <a:gdLst/>
            <a:ahLst/>
            <a:cxnLst/>
            <a:rect l="l" t="t" r="r" b="b"/>
            <a:pathLst>
              <a:path w="1159522" h="386519">
                <a:moveTo>
                  <a:pt x="0" y="0"/>
                </a:moveTo>
                <a:lnTo>
                  <a:pt x="1159522" y="0"/>
                </a:lnTo>
                <a:lnTo>
                  <a:pt x="1159522" y="386519"/>
                </a:lnTo>
                <a:lnTo>
                  <a:pt x="0" y="386519"/>
                </a:lnTo>
                <a:lnTo>
                  <a:pt x="0" y="0"/>
                </a:lnTo>
                <a:close/>
              </a:path>
            </a:pathLst>
          </a:custGeom>
          <a:blipFill>
            <a:blip r:embed="rId5"/>
            <a:stretch>
              <a:fillRect l="-1" r="-1"/>
            </a:stretch>
          </a:blipFill>
        </p:spPr>
        <p:txBody>
          <a:bodyPr/>
          <a:lstStyle/>
          <a:p>
            <a:endParaRPr lang="es-ES"/>
          </a:p>
        </p:txBody>
      </p:sp>
      <p:sp>
        <p:nvSpPr>
          <p:cNvPr id="7" name="TextBox 7"/>
          <p:cNvSpPr txBox="1"/>
          <p:nvPr/>
        </p:nvSpPr>
        <p:spPr>
          <a:xfrm>
            <a:off x="4880862" y="1038225"/>
            <a:ext cx="8526276" cy="971550"/>
          </a:xfrm>
          <a:prstGeom prst="rect">
            <a:avLst/>
          </a:prstGeom>
        </p:spPr>
        <p:txBody>
          <a:bodyPr lIns="0" tIns="0" rIns="0" bIns="0" rtlCol="0" anchor="t">
            <a:spAutoFit/>
          </a:bodyPr>
          <a:lstStyle/>
          <a:p>
            <a:pPr algn="l">
              <a:lnSpc>
                <a:spcPts val="7799"/>
              </a:lnSpc>
            </a:pPr>
            <a:r>
              <a:rPr lang="en-US" sz="6499" b="1" spc="568">
                <a:solidFill>
                  <a:srgbClr val="1E1E1E"/>
                </a:solidFill>
                <a:latin typeface="Tahoma Bold"/>
                <a:ea typeface="Tahoma Bold"/>
                <a:cs typeface="Tahoma Bold"/>
                <a:sym typeface="Tahoma Bold"/>
              </a:rPr>
              <a:t>Table of contents</a:t>
            </a:r>
          </a:p>
        </p:txBody>
      </p:sp>
      <p:sp>
        <p:nvSpPr>
          <p:cNvPr id="8" name="TextBox 8"/>
          <p:cNvSpPr txBox="1"/>
          <p:nvPr/>
        </p:nvSpPr>
        <p:spPr>
          <a:xfrm>
            <a:off x="9039541" y="9745027"/>
            <a:ext cx="209550" cy="247650"/>
          </a:xfrm>
          <a:prstGeom prst="rect">
            <a:avLst/>
          </a:prstGeom>
        </p:spPr>
        <p:txBody>
          <a:bodyPr lIns="0" tIns="0" rIns="0" bIns="0" rtlCol="0" anchor="t">
            <a:spAutoFit/>
          </a:bodyPr>
          <a:lstStyle/>
          <a:p>
            <a:pPr algn="l">
              <a:lnSpc>
                <a:spcPts val="1950"/>
              </a:lnSpc>
            </a:pPr>
            <a:r>
              <a:rPr lang="en-US" sz="1625" spc="-134">
                <a:solidFill>
                  <a:srgbClr val="1E1E1E"/>
                </a:solidFill>
                <a:latin typeface="DejaVu Sans Light"/>
                <a:ea typeface="DejaVu Sans Light"/>
                <a:cs typeface="DejaVu Sans Light"/>
                <a:sym typeface="DejaVu Sans Light"/>
              </a:rPr>
              <a:t>1</a:t>
            </a:r>
          </a:p>
        </p:txBody>
      </p:sp>
      <p:sp>
        <p:nvSpPr>
          <p:cNvPr id="9" name="TextBox 9"/>
          <p:cNvSpPr txBox="1"/>
          <p:nvPr/>
        </p:nvSpPr>
        <p:spPr>
          <a:xfrm>
            <a:off x="2404651" y="3131324"/>
            <a:ext cx="11896989" cy="5320704"/>
          </a:xfrm>
          <a:prstGeom prst="rect">
            <a:avLst/>
          </a:prstGeom>
        </p:spPr>
        <p:txBody>
          <a:bodyPr lIns="0" tIns="0" rIns="0" bIns="0" rtlCol="0" anchor="t">
            <a:spAutoFit/>
          </a:bodyPr>
          <a:lstStyle/>
          <a:p>
            <a:pPr marL="676760" lvl="1" indent="-338380" algn="l">
              <a:lnSpc>
                <a:spcPts val="7057"/>
              </a:lnSpc>
              <a:buFont typeface="Arial"/>
              <a:buChar char="•"/>
            </a:pPr>
            <a:r>
              <a:rPr lang="en-US" sz="4356" spc="170">
                <a:solidFill>
                  <a:srgbClr val="1E1E1E"/>
                </a:solidFill>
                <a:latin typeface="DejaVu Sans Light"/>
                <a:ea typeface="DejaVu Sans Light"/>
                <a:cs typeface="DejaVu Sans Light"/>
                <a:sym typeface="DejaVu Sans Light"/>
              </a:rPr>
              <a:t>Java GUI</a:t>
            </a:r>
          </a:p>
          <a:p>
            <a:pPr marL="676760" lvl="1" indent="-338380" algn="l">
              <a:lnSpc>
                <a:spcPts val="7057"/>
              </a:lnSpc>
              <a:buFont typeface="Arial"/>
              <a:buChar char="•"/>
            </a:pPr>
            <a:r>
              <a:rPr lang="en-US" sz="4356" spc="-86">
                <a:solidFill>
                  <a:srgbClr val="1E1E1E"/>
                </a:solidFill>
                <a:latin typeface="DejaVu Sans Light"/>
                <a:ea typeface="DejaVu Sans Light"/>
                <a:cs typeface="DejaVu Sans Light"/>
                <a:sym typeface="DejaVu Sans Light"/>
              </a:rPr>
              <a:t>Different ways to program GUIs in Java</a:t>
            </a:r>
          </a:p>
          <a:p>
            <a:pPr marL="676641" lvl="1" indent="-338321" algn="l">
              <a:lnSpc>
                <a:spcPts val="7057"/>
              </a:lnSpc>
              <a:buFont typeface="Arial"/>
              <a:buChar char="•"/>
            </a:pPr>
            <a:r>
              <a:rPr lang="en-US" sz="4356" spc="-178">
                <a:solidFill>
                  <a:srgbClr val="1E1E1E"/>
                </a:solidFill>
                <a:latin typeface="DejaVu Sans Light"/>
                <a:ea typeface="DejaVu Sans Light"/>
                <a:cs typeface="DejaVu Sans Light"/>
                <a:sym typeface="DejaVu Sans Light"/>
              </a:rPr>
              <a:t>Comparison of their characteristics</a:t>
            </a:r>
          </a:p>
          <a:p>
            <a:pPr marL="676641" lvl="1" indent="-338321" algn="l">
              <a:lnSpc>
                <a:spcPts val="7057"/>
              </a:lnSpc>
              <a:buFont typeface="Arial"/>
              <a:buChar char="•"/>
            </a:pPr>
            <a:r>
              <a:rPr lang="en-US" sz="4356" spc="-178">
                <a:solidFill>
                  <a:srgbClr val="1E1E1E"/>
                </a:solidFill>
                <a:latin typeface="DejaVu Sans Light"/>
                <a:ea typeface="DejaVu Sans Light"/>
                <a:cs typeface="DejaVu Sans Light"/>
                <a:sym typeface="DejaVu Sans Light"/>
              </a:rPr>
              <a:t>Scene Builder and JFoenix</a:t>
            </a:r>
          </a:p>
          <a:p>
            <a:pPr marL="676641" lvl="1" indent="-338321" algn="l">
              <a:lnSpc>
                <a:spcPts val="7057"/>
              </a:lnSpc>
              <a:buFont typeface="Arial"/>
              <a:buChar char="•"/>
            </a:pPr>
            <a:r>
              <a:rPr lang="en-US" sz="4356" spc="-178">
                <a:solidFill>
                  <a:srgbClr val="1E1E1E"/>
                </a:solidFill>
                <a:latin typeface="DejaVu Sans Light"/>
                <a:ea typeface="DejaVu Sans Light"/>
                <a:cs typeface="DejaVu Sans Light"/>
                <a:sym typeface="DejaVu Sans Light"/>
              </a:rPr>
              <a:t>MVC in JavaFx </a:t>
            </a:r>
          </a:p>
          <a:p>
            <a:pPr marL="676641" lvl="1" indent="-338321" algn="l">
              <a:lnSpc>
                <a:spcPts val="7057"/>
              </a:lnSpc>
              <a:buFont typeface="Arial"/>
              <a:buChar char="•"/>
            </a:pPr>
            <a:r>
              <a:rPr lang="en-US" sz="4356" spc="-178">
                <a:solidFill>
                  <a:srgbClr val="1E1E1E"/>
                </a:solidFill>
                <a:latin typeface="DejaVu Sans Light"/>
                <a:ea typeface="DejaVu Sans Light"/>
                <a:cs typeface="DejaVu Sans Light"/>
                <a:sym typeface="DejaVu Sans Light"/>
              </a:rPr>
              <a:t>Material we will use</a:t>
            </a:r>
          </a:p>
        </p:txBody>
      </p:sp>
      <p:sp>
        <p:nvSpPr>
          <p:cNvPr id="10" name="TextBox 10"/>
          <p:cNvSpPr txBox="1"/>
          <p:nvPr/>
        </p:nvSpPr>
        <p:spPr>
          <a:xfrm>
            <a:off x="639825" y="9759818"/>
            <a:ext cx="3958521" cy="180975"/>
          </a:xfrm>
          <a:prstGeom prst="rect">
            <a:avLst/>
          </a:prstGeom>
        </p:spPr>
        <p:txBody>
          <a:bodyPr lIns="0" tIns="0" rIns="0" bIns="0" rtlCol="0" anchor="t">
            <a:spAutoFit/>
          </a:bodyPr>
          <a:lstStyle/>
          <a:p>
            <a:pPr algn="l">
              <a:lnSpc>
                <a:spcPts val="1425"/>
              </a:lnSpc>
            </a:pPr>
            <a:r>
              <a:rPr lang="en-US" sz="1187" spc="-23">
                <a:solidFill>
                  <a:srgbClr val="333333"/>
                </a:solidFill>
                <a:latin typeface="DejaVu Sans Light"/>
                <a:ea typeface="DejaVu Sans Light"/>
                <a:cs typeface="DejaVu Sans Light"/>
                <a:sym typeface="DejaVu Sans Light"/>
              </a:rPr>
              <a:t>© Copyright Universidad Europea.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54524" y="9464039"/>
            <a:ext cx="482600" cy="480219"/>
            <a:chOff x="0" y="0"/>
            <a:chExt cx="643467" cy="640292"/>
          </a:xfrm>
        </p:grpSpPr>
        <p:sp>
          <p:nvSpPr>
            <p:cNvPr id="3" name="Freeform 3"/>
            <p:cNvSpPr/>
            <p:nvPr/>
          </p:nvSpPr>
          <p:spPr>
            <a:xfrm>
              <a:off x="0" y="0"/>
              <a:ext cx="642620" cy="640080"/>
            </a:xfrm>
            <a:custGeom>
              <a:avLst/>
              <a:gdLst/>
              <a:ahLst/>
              <a:cxnLst/>
              <a:rect l="l" t="t" r="r" b="b"/>
              <a:pathLst>
                <a:path w="642620" h="640080">
                  <a:moveTo>
                    <a:pt x="642620" y="0"/>
                  </a:moveTo>
                  <a:lnTo>
                    <a:pt x="0" y="0"/>
                  </a:lnTo>
                  <a:lnTo>
                    <a:pt x="0" y="640080"/>
                  </a:lnTo>
                  <a:lnTo>
                    <a:pt x="642620" y="640080"/>
                  </a:lnTo>
                  <a:lnTo>
                    <a:pt x="642620" y="0"/>
                  </a:lnTo>
                  <a:close/>
                </a:path>
              </a:pathLst>
            </a:custGeom>
            <a:solidFill>
              <a:srgbClr val="FF3128"/>
            </a:solidFill>
          </p:spPr>
          <p:txBody>
            <a:bodyPr/>
            <a:lstStyle/>
            <a:p>
              <a:endParaRPr lang="es-ES"/>
            </a:p>
          </p:txBody>
        </p:sp>
      </p:grpSp>
      <p:grpSp>
        <p:nvGrpSpPr>
          <p:cNvPr id="4" name="Group 4"/>
          <p:cNvGrpSpPr/>
          <p:nvPr/>
        </p:nvGrpSpPr>
        <p:grpSpPr>
          <a:xfrm>
            <a:off x="658588" y="419044"/>
            <a:ext cx="479425" cy="476250"/>
            <a:chOff x="0" y="0"/>
            <a:chExt cx="639233" cy="635000"/>
          </a:xfrm>
        </p:grpSpPr>
        <p:sp>
          <p:nvSpPr>
            <p:cNvPr id="5" name="Freeform 5"/>
            <p:cNvSpPr/>
            <p:nvPr/>
          </p:nvSpPr>
          <p:spPr>
            <a:xfrm>
              <a:off x="0" y="0"/>
              <a:ext cx="638556" cy="634619"/>
            </a:xfrm>
            <a:custGeom>
              <a:avLst/>
              <a:gdLst/>
              <a:ahLst/>
              <a:cxnLst/>
              <a:rect l="l" t="t" r="r" b="b"/>
              <a:pathLst>
                <a:path w="638556" h="634619">
                  <a:moveTo>
                    <a:pt x="638556" y="0"/>
                  </a:moveTo>
                  <a:lnTo>
                    <a:pt x="0" y="0"/>
                  </a:lnTo>
                  <a:lnTo>
                    <a:pt x="0" y="634619"/>
                  </a:lnTo>
                  <a:lnTo>
                    <a:pt x="638556" y="634619"/>
                  </a:lnTo>
                  <a:lnTo>
                    <a:pt x="638556" y="0"/>
                  </a:lnTo>
                  <a:close/>
                </a:path>
              </a:pathLst>
            </a:custGeom>
            <a:solidFill>
              <a:srgbClr val="FF3128"/>
            </a:solidFill>
          </p:spPr>
          <p:txBody>
            <a:bodyPr/>
            <a:lstStyle/>
            <a:p>
              <a:endParaRPr lang="es-ES"/>
            </a:p>
          </p:txBody>
        </p:sp>
      </p:grpSp>
      <p:sp>
        <p:nvSpPr>
          <p:cNvPr id="6" name="Freeform 6"/>
          <p:cNvSpPr/>
          <p:nvPr/>
        </p:nvSpPr>
        <p:spPr>
          <a:xfrm>
            <a:off x="728924" y="571484"/>
            <a:ext cx="346869" cy="181769"/>
          </a:xfrm>
          <a:custGeom>
            <a:avLst/>
            <a:gdLst/>
            <a:ahLst/>
            <a:cxnLst/>
            <a:rect l="l" t="t" r="r" b="b"/>
            <a:pathLst>
              <a:path w="346869" h="181769">
                <a:moveTo>
                  <a:pt x="0" y="0"/>
                </a:moveTo>
                <a:lnTo>
                  <a:pt x="346868" y="0"/>
                </a:lnTo>
                <a:lnTo>
                  <a:pt x="346868" y="181768"/>
                </a:lnTo>
                <a:lnTo>
                  <a:pt x="0" y="1817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7" name="TextBox 7"/>
          <p:cNvSpPr txBox="1"/>
          <p:nvPr/>
        </p:nvSpPr>
        <p:spPr>
          <a:xfrm>
            <a:off x="1991101" y="1235662"/>
            <a:ext cx="3787043" cy="985258"/>
          </a:xfrm>
          <a:prstGeom prst="rect">
            <a:avLst/>
          </a:prstGeom>
        </p:spPr>
        <p:txBody>
          <a:bodyPr lIns="0" tIns="0" rIns="0" bIns="0" rtlCol="0" anchor="t">
            <a:spAutoFit/>
          </a:bodyPr>
          <a:lstStyle/>
          <a:p>
            <a:pPr algn="l">
              <a:lnSpc>
                <a:spcPts val="7867"/>
              </a:lnSpc>
            </a:pPr>
            <a:r>
              <a:rPr lang="en-US" sz="6555" b="1" spc="-109">
                <a:solidFill>
                  <a:srgbClr val="1E1E1E"/>
                </a:solidFill>
                <a:latin typeface="Tahoma Bold"/>
                <a:ea typeface="Tahoma Bold"/>
                <a:cs typeface="Tahoma Bold"/>
                <a:sym typeface="Tahoma Bold"/>
              </a:rPr>
              <a:t>Java GUI</a:t>
            </a:r>
          </a:p>
        </p:txBody>
      </p:sp>
      <p:sp>
        <p:nvSpPr>
          <p:cNvPr id="8" name="Freeform 8"/>
          <p:cNvSpPr/>
          <p:nvPr/>
        </p:nvSpPr>
        <p:spPr>
          <a:xfrm>
            <a:off x="14327550" y="410944"/>
            <a:ext cx="2826974" cy="1649436"/>
          </a:xfrm>
          <a:custGeom>
            <a:avLst/>
            <a:gdLst/>
            <a:ahLst/>
            <a:cxnLst/>
            <a:rect l="l" t="t" r="r" b="b"/>
            <a:pathLst>
              <a:path w="2826974" h="1649436">
                <a:moveTo>
                  <a:pt x="0" y="0"/>
                </a:moveTo>
                <a:lnTo>
                  <a:pt x="2826974" y="0"/>
                </a:lnTo>
                <a:lnTo>
                  <a:pt x="2826974" y="1649437"/>
                </a:lnTo>
                <a:lnTo>
                  <a:pt x="0" y="1649437"/>
                </a:lnTo>
                <a:lnTo>
                  <a:pt x="0" y="0"/>
                </a:lnTo>
                <a:close/>
              </a:path>
            </a:pathLst>
          </a:custGeom>
          <a:blipFill>
            <a:blip r:embed="rId4"/>
            <a:stretch>
              <a:fillRect l="-40" r="-40"/>
            </a:stretch>
          </a:blipFill>
        </p:spPr>
        <p:txBody>
          <a:bodyPr/>
          <a:lstStyle/>
          <a:p>
            <a:endParaRPr lang="es-ES"/>
          </a:p>
        </p:txBody>
      </p:sp>
      <p:sp>
        <p:nvSpPr>
          <p:cNvPr id="9" name="TextBox 9"/>
          <p:cNvSpPr txBox="1"/>
          <p:nvPr/>
        </p:nvSpPr>
        <p:spPr>
          <a:xfrm>
            <a:off x="639825" y="9759818"/>
            <a:ext cx="3958521" cy="180975"/>
          </a:xfrm>
          <a:prstGeom prst="rect">
            <a:avLst/>
          </a:prstGeom>
        </p:spPr>
        <p:txBody>
          <a:bodyPr lIns="0" tIns="0" rIns="0" bIns="0" rtlCol="0" anchor="t">
            <a:spAutoFit/>
          </a:bodyPr>
          <a:lstStyle/>
          <a:p>
            <a:pPr algn="l">
              <a:lnSpc>
                <a:spcPts val="1425"/>
              </a:lnSpc>
            </a:pPr>
            <a:r>
              <a:rPr lang="en-US" sz="1187" spc="-23">
                <a:solidFill>
                  <a:srgbClr val="333333"/>
                </a:solidFill>
                <a:latin typeface="DejaVu Sans Light"/>
                <a:ea typeface="DejaVu Sans Light"/>
                <a:cs typeface="DejaVu Sans Light"/>
                <a:sym typeface="DejaVu Sans Light"/>
              </a:rPr>
              <a:t>© Copyright Universidad Europea. All rights reserved.</a:t>
            </a:r>
          </a:p>
        </p:txBody>
      </p:sp>
      <p:sp>
        <p:nvSpPr>
          <p:cNvPr id="10" name="TextBox 10"/>
          <p:cNvSpPr txBox="1"/>
          <p:nvPr/>
        </p:nvSpPr>
        <p:spPr>
          <a:xfrm>
            <a:off x="9039541" y="9745027"/>
            <a:ext cx="209550" cy="280986"/>
          </a:xfrm>
          <a:prstGeom prst="rect">
            <a:avLst/>
          </a:prstGeom>
        </p:spPr>
        <p:txBody>
          <a:bodyPr lIns="0" tIns="0" rIns="0" bIns="0" rtlCol="0" anchor="t">
            <a:spAutoFit/>
          </a:bodyPr>
          <a:lstStyle/>
          <a:p>
            <a:pPr algn="l">
              <a:lnSpc>
                <a:spcPts val="1950"/>
              </a:lnSpc>
            </a:pPr>
            <a:r>
              <a:rPr lang="en-US" sz="1625" spc="-134">
                <a:solidFill>
                  <a:srgbClr val="1E1E1E"/>
                </a:solidFill>
                <a:latin typeface="DejaVu Sans Light"/>
                <a:ea typeface="DejaVu Sans Light"/>
                <a:cs typeface="DejaVu Sans Light"/>
                <a:sym typeface="DejaVu Sans Light"/>
              </a:rPr>
              <a:t>2</a:t>
            </a:r>
          </a:p>
        </p:txBody>
      </p:sp>
      <p:sp>
        <p:nvSpPr>
          <p:cNvPr id="11" name="TextBox 11"/>
          <p:cNvSpPr txBox="1"/>
          <p:nvPr/>
        </p:nvSpPr>
        <p:spPr>
          <a:xfrm>
            <a:off x="1991101" y="3107104"/>
            <a:ext cx="14515981" cy="4819650"/>
          </a:xfrm>
          <a:prstGeom prst="rect">
            <a:avLst/>
          </a:prstGeom>
        </p:spPr>
        <p:txBody>
          <a:bodyPr lIns="0" tIns="0" rIns="0" bIns="0" rtlCol="0" anchor="t">
            <a:spAutoFit/>
          </a:bodyPr>
          <a:lstStyle/>
          <a:p>
            <a:pPr algn="l">
              <a:lnSpc>
                <a:spcPts val="6318"/>
              </a:lnSpc>
              <a:spcBef>
                <a:spcPct val="0"/>
              </a:spcBef>
            </a:pPr>
            <a:r>
              <a:rPr lang="en-US" sz="5265" spc="-437">
                <a:solidFill>
                  <a:srgbClr val="000000"/>
                </a:solidFill>
                <a:latin typeface="DejaVu Sans Light"/>
                <a:ea typeface="DejaVu Sans Light"/>
                <a:cs typeface="DejaVu Sans Light"/>
                <a:sym typeface="DejaVu Sans Light"/>
              </a:rPr>
              <a:t>A GUI in Java is a visual interface that allows users to interact with an application graphically, rather than using the command line. Instead of typing text commands, users can use buttons, menus, text fields, and other visual elements to interact with the application.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54524" y="9464039"/>
            <a:ext cx="482600" cy="480219"/>
            <a:chOff x="0" y="0"/>
            <a:chExt cx="643467" cy="640292"/>
          </a:xfrm>
        </p:grpSpPr>
        <p:sp>
          <p:nvSpPr>
            <p:cNvPr id="3" name="Freeform 3"/>
            <p:cNvSpPr/>
            <p:nvPr/>
          </p:nvSpPr>
          <p:spPr>
            <a:xfrm>
              <a:off x="0" y="0"/>
              <a:ext cx="642620" cy="640080"/>
            </a:xfrm>
            <a:custGeom>
              <a:avLst/>
              <a:gdLst/>
              <a:ahLst/>
              <a:cxnLst/>
              <a:rect l="l" t="t" r="r" b="b"/>
              <a:pathLst>
                <a:path w="642620" h="640080">
                  <a:moveTo>
                    <a:pt x="642620" y="0"/>
                  </a:moveTo>
                  <a:lnTo>
                    <a:pt x="0" y="0"/>
                  </a:lnTo>
                  <a:lnTo>
                    <a:pt x="0" y="640080"/>
                  </a:lnTo>
                  <a:lnTo>
                    <a:pt x="642620" y="640080"/>
                  </a:lnTo>
                  <a:lnTo>
                    <a:pt x="642620" y="0"/>
                  </a:lnTo>
                  <a:close/>
                </a:path>
              </a:pathLst>
            </a:custGeom>
            <a:solidFill>
              <a:srgbClr val="FF3128"/>
            </a:solidFill>
          </p:spPr>
          <p:txBody>
            <a:bodyPr/>
            <a:lstStyle/>
            <a:p>
              <a:endParaRPr lang="es-ES"/>
            </a:p>
          </p:txBody>
        </p:sp>
      </p:grpSp>
      <p:grpSp>
        <p:nvGrpSpPr>
          <p:cNvPr id="4" name="Group 4"/>
          <p:cNvGrpSpPr/>
          <p:nvPr/>
        </p:nvGrpSpPr>
        <p:grpSpPr>
          <a:xfrm>
            <a:off x="658588" y="419044"/>
            <a:ext cx="479425" cy="476250"/>
            <a:chOff x="0" y="0"/>
            <a:chExt cx="639233" cy="635000"/>
          </a:xfrm>
        </p:grpSpPr>
        <p:sp>
          <p:nvSpPr>
            <p:cNvPr id="5" name="Freeform 5"/>
            <p:cNvSpPr/>
            <p:nvPr/>
          </p:nvSpPr>
          <p:spPr>
            <a:xfrm>
              <a:off x="0" y="0"/>
              <a:ext cx="638556" cy="634619"/>
            </a:xfrm>
            <a:custGeom>
              <a:avLst/>
              <a:gdLst/>
              <a:ahLst/>
              <a:cxnLst/>
              <a:rect l="l" t="t" r="r" b="b"/>
              <a:pathLst>
                <a:path w="638556" h="634619">
                  <a:moveTo>
                    <a:pt x="638556" y="0"/>
                  </a:moveTo>
                  <a:lnTo>
                    <a:pt x="0" y="0"/>
                  </a:lnTo>
                  <a:lnTo>
                    <a:pt x="0" y="634619"/>
                  </a:lnTo>
                  <a:lnTo>
                    <a:pt x="638556" y="634619"/>
                  </a:lnTo>
                  <a:lnTo>
                    <a:pt x="638556" y="0"/>
                  </a:lnTo>
                  <a:close/>
                </a:path>
              </a:pathLst>
            </a:custGeom>
            <a:solidFill>
              <a:srgbClr val="FF3128"/>
            </a:solidFill>
          </p:spPr>
          <p:txBody>
            <a:bodyPr/>
            <a:lstStyle/>
            <a:p>
              <a:endParaRPr lang="es-ES"/>
            </a:p>
          </p:txBody>
        </p:sp>
      </p:grpSp>
      <p:sp>
        <p:nvSpPr>
          <p:cNvPr id="6" name="Freeform 6"/>
          <p:cNvSpPr/>
          <p:nvPr/>
        </p:nvSpPr>
        <p:spPr>
          <a:xfrm>
            <a:off x="728924" y="571484"/>
            <a:ext cx="346869" cy="181769"/>
          </a:xfrm>
          <a:custGeom>
            <a:avLst/>
            <a:gdLst/>
            <a:ahLst/>
            <a:cxnLst/>
            <a:rect l="l" t="t" r="r" b="b"/>
            <a:pathLst>
              <a:path w="346869" h="181769">
                <a:moveTo>
                  <a:pt x="0" y="0"/>
                </a:moveTo>
                <a:lnTo>
                  <a:pt x="346868" y="0"/>
                </a:lnTo>
                <a:lnTo>
                  <a:pt x="346868" y="181768"/>
                </a:lnTo>
                <a:lnTo>
                  <a:pt x="0" y="1817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7" name="TextBox 7"/>
          <p:cNvSpPr txBox="1"/>
          <p:nvPr/>
        </p:nvSpPr>
        <p:spPr>
          <a:xfrm>
            <a:off x="2309145" y="753252"/>
            <a:ext cx="13670343" cy="723900"/>
          </a:xfrm>
          <a:prstGeom prst="rect">
            <a:avLst/>
          </a:prstGeom>
        </p:spPr>
        <p:txBody>
          <a:bodyPr lIns="0" tIns="0" rIns="0" bIns="0" rtlCol="0" anchor="t">
            <a:spAutoFit/>
          </a:bodyPr>
          <a:lstStyle/>
          <a:p>
            <a:pPr algn="l">
              <a:lnSpc>
                <a:spcPts val="5759"/>
              </a:lnSpc>
            </a:pPr>
            <a:r>
              <a:rPr lang="en-US" sz="4799" b="1" spc="266">
                <a:solidFill>
                  <a:srgbClr val="1E1E1E"/>
                </a:solidFill>
                <a:latin typeface="Tahoma Bold"/>
                <a:ea typeface="Tahoma Bold"/>
                <a:cs typeface="Tahoma Bold"/>
                <a:sym typeface="Tahoma Bold"/>
              </a:rPr>
              <a:t>Different ways to program GUIs in Java</a:t>
            </a:r>
          </a:p>
        </p:txBody>
      </p:sp>
      <p:sp>
        <p:nvSpPr>
          <p:cNvPr id="8" name="TextBox 8"/>
          <p:cNvSpPr txBox="1"/>
          <p:nvPr/>
        </p:nvSpPr>
        <p:spPr>
          <a:xfrm>
            <a:off x="9039541" y="9745027"/>
            <a:ext cx="209550" cy="247650"/>
          </a:xfrm>
          <a:prstGeom prst="rect">
            <a:avLst/>
          </a:prstGeom>
        </p:spPr>
        <p:txBody>
          <a:bodyPr lIns="0" tIns="0" rIns="0" bIns="0" rtlCol="0" anchor="t">
            <a:spAutoFit/>
          </a:bodyPr>
          <a:lstStyle/>
          <a:p>
            <a:pPr algn="l">
              <a:lnSpc>
                <a:spcPts val="1950"/>
              </a:lnSpc>
            </a:pPr>
            <a:r>
              <a:rPr lang="en-US" sz="1625" spc="-134">
                <a:solidFill>
                  <a:srgbClr val="1E1E1E"/>
                </a:solidFill>
                <a:latin typeface="DejaVu Sans Light"/>
                <a:ea typeface="DejaVu Sans Light"/>
                <a:cs typeface="DejaVu Sans Light"/>
                <a:sym typeface="DejaVu Sans Light"/>
              </a:rPr>
              <a:t>3</a:t>
            </a:r>
          </a:p>
        </p:txBody>
      </p:sp>
      <p:sp>
        <p:nvSpPr>
          <p:cNvPr id="9" name="TextBox 9"/>
          <p:cNvSpPr txBox="1"/>
          <p:nvPr/>
        </p:nvSpPr>
        <p:spPr>
          <a:xfrm>
            <a:off x="1357968" y="2192077"/>
            <a:ext cx="15572696" cy="6809450"/>
          </a:xfrm>
          <a:prstGeom prst="rect">
            <a:avLst/>
          </a:prstGeom>
        </p:spPr>
        <p:txBody>
          <a:bodyPr lIns="0" tIns="0" rIns="0" bIns="0" rtlCol="0" anchor="t">
            <a:spAutoFit/>
          </a:bodyPr>
          <a:lstStyle/>
          <a:p>
            <a:pPr algn="l">
              <a:lnSpc>
                <a:spcPts val="4916"/>
              </a:lnSpc>
            </a:pPr>
            <a:r>
              <a:rPr lang="en-US" sz="3840" b="1" spc="-268">
                <a:solidFill>
                  <a:srgbClr val="000000"/>
                </a:solidFill>
                <a:latin typeface="DejaVu Sans Bold"/>
                <a:ea typeface="DejaVu Sans Bold"/>
                <a:cs typeface="DejaVu Sans Bold"/>
                <a:sym typeface="DejaVu Sans Bold"/>
              </a:rPr>
              <a:t>AWT (Abstract Window Toolkit)</a:t>
            </a:r>
          </a:p>
          <a:p>
            <a:pPr algn="l">
              <a:lnSpc>
                <a:spcPts val="4916"/>
              </a:lnSpc>
            </a:pPr>
            <a:r>
              <a:rPr lang="en-US" sz="3840" spc="-268">
                <a:solidFill>
                  <a:srgbClr val="000000"/>
                </a:solidFill>
                <a:latin typeface="DejaVu Sans Light"/>
                <a:ea typeface="DejaVu Sans Light"/>
                <a:cs typeface="DejaVu Sans Light"/>
                <a:sym typeface="DejaVu Sans Light"/>
              </a:rPr>
              <a:t>Is an older library that is also part of the Java standard library. </a:t>
            </a:r>
          </a:p>
          <a:p>
            <a:pPr algn="l">
              <a:lnSpc>
                <a:spcPts val="4916"/>
              </a:lnSpc>
            </a:pPr>
            <a:r>
              <a:rPr lang="en-US" sz="3840" b="1" spc="-268">
                <a:solidFill>
                  <a:srgbClr val="000000"/>
                </a:solidFill>
                <a:latin typeface="DejaVu Sans Bold"/>
                <a:ea typeface="DejaVu Sans Bold"/>
                <a:cs typeface="DejaVu Sans Bold"/>
                <a:sym typeface="DejaVu Sans Bold"/>
              </a:rPr>
              <a:t>Swing</a:t>
            </a:r>
          </a:p>
          <a:p>
            <a:pPr algn="l">
              <a:lnSpc>
                <a:spcPts val="4916"/>
              </a:lnSpc>
            </a:pPr>
            <a:r>
              <a:rPr lang="en-US" sz="3840" spc="-268">
                <a:solidFill>
                  <a:srgbClr val="000000"/>
                </a:solidFill>
                <a:latin typeface="DejaVu Sans Light"/>
                <a:ea typeface="DejaVu Sans Light"/>
                <a:cs typeface="DejaVu Sans Light"/>
                <a:sym typeface="DejaVu Sans Light"/>
              </a:rPr>
              <a:t>Is a graphics library that has been part of the Java standard library since JDK 1.2. </a:t>
            </a:r>
          </a:p>
          <a:p>
            <a:pPr algn="l">
              <a:lnSpc>
                <a:spcPts val="4916"/>
              </a:lnSpc>
            </a:pPr>
            <a:r>
              <a:rPr lang="en-US" sz="3840" b="1" spc="-268">
                <a:solidFill>
                  <a:srgbClr val="000000"/>
                </a:solidFill>
                <a:latin typeface="DejaVu Sans Bold"/>
                <a:ea typeface="DejaVu Sans Bold"/>
                <a:cs typeface="DejaVu Sans Bold"/>
                <a:sym typeface="DejaVu Sans Bold"/>
              </a:rPr>
              <a:t>SWT (Standard Widget Toolkit)</a:t>
            </a:r>
          </a:p>
          <a:p>
            <a:pPr algn="l">
              <a:lnSpc>
                <a:spcPts val="4916"/>
              </a:lnSpc>
            </a:pPr>
            <a:r>
              <a:rPr lang="en-US" sz="3840" spc="-268">
                <a:solidFill>
                  <a:srgbClr val="000000"/>
                </a:solidFill>
                <a:latin typeface="DejaVu Sans Light"/>
                <a:ea typeface="DejaVu Sans Light"/>
                <a:cs typeface="DejaVu Sans Light"/>
                <a:sym typeface="DejaVu Sans Light"/>
              </a:rPr>
              <a:t>Is a toolkit for building graphical interfaces in Java using native operating system.</a:t>
            </a:r>
          </a:p>
          <a:p>
            <a:pPr algn="l">
              <a:lnSpc>
                <a:spcPts val="4916"/>
              </a:lnSpc>
            </a:pPr>
            <a:r>
              <a:rPr lang="en-US" sz="3840" b="1" spc="-268">
                <a:solidFill>
                  <a:srgbClr val="000000"/>
                </a:solidFill>
                <a:latin typeface="DejaVu Sans Bold"/>
                <a:ea typeface="DejaVu Sans Bold"/>
                <a:cs typeface="DejaVu Sans Bold"/>
                <a:sym typeface="DejaVu Sans Bold"/>
              </a:rPr>
              <a:t>JavaFX</a:t>
            </a:r>
          </a:p>
          <a:p>
            <a:pPr algn="l">
              <a:lnSpc>
                <a:spcPts val="4916"/>
              </a:lnSpc>
            </a:pPr>
            <a:r>
              <a:rPr lang="en-US" sz="3840" spc="-268">
                <a:solidFill>
                  <a:srgbClr val="000000"/>
                </a:solidFill>
                <a:latin typeface="DejaVu Sans Light"/>
                <a:ea typeface="DejaVu Sans Light"/>
                <a:cs typeface="DejaVu Sans Light"/>
                <a:sym typeface="DejaVu Sans Light"/>
              </a:rPr>
              <a:t>Is a platform for creating graphical user interface (GUI) applications in Java.</a:t>
            </a:r>
          </a:p>
        </p:txBody>
      </p:sp>
      <p:sp>
        <p:nvSpPr>
          <p:cNvPr id="10" name="TextBox 10"/>
          <p:cNvSpPr txBox="1"/>
          <p:nvPr/>
        </p:nvSpPr>
        <p:spPr>
          <a:xfrm>
            <a:off x="639825" y="9759818"/>
            <a:ext cx="3958521" cy="180975"/>
          </a:xfrm>
          <a:prstGeom prst="rect">
            <a:avLst/>
          </a:prstGeom>
        </p:spPr>
        <p:txBody>
          <a:bodyPr lIns="0" tIns="0" rIns="0" bIns="0" rtlCol="0" anchor="t">
            <a:spAutoFit/>
          </a:bodyPr>
          <a:lstStyle/>
          <a:p>
            <a:pPr algn="l">
              <a:lnSpc>
                <a:spcPts val="1425"/>
              </a:lnSpc>
            </a:pPr>
            <a:r>
              <a:rPr lang="en-US" sz="1187" spc="-23">
                <a:solidFill>
                  <a:srgbClr val="333333"/>
                </a:solidFill>
                <a:latin typeface="DejaVu Sans Light"/>
                <a:ea typeface="DejaVu Sans Light"/>
                <a:cs typeface="DejaVu Sans Light"/>
                <a:sym typeface="DejaVu Sans Light"/>
              </a:rPr>
              <a:t>© Copyright Universidad Europea. All rights reserved.</a:t>
            </a:r>
          </a:p>
        </p:txBody>
      </p:sp>
      <p:sp>
        <p:nvSpPr>
          <p:cNvPr id="11" name="Freeform 11"/>
          <p:cNvSpPr/>
          <p:nvPr/>
        </p:nvSpPr>
        <p:spPr>
          <a:xfrm>
            <a:off x="15995649" y="294465"/>
            <a:ext cx="1641475" cy="1641475"/>
          </a:xfrm>
          <a:custGeom>
            <a:avLst/>
            <a:gdLst/>
            <a:ahLst/>
            <a:cxnLst/>
            <a:rect l="l" t="t" r="r" b="b"/>
            <a:pathLst>
              <a:path w="1641475" h="1641475">
                <a:moveTo>
                  <a:pt x="0" y="0"/>
                </a:moveTo>
                <a:lnTo>
                  <a:pt x="1641475" y="0"/>
                </a:lnTo>
                <a:lnTo>
                  <a:pt x="1641475" y="1641475"/>
                </a:lnTo>
                <a:lnTo>
                  <a:pt x="0" y="1641475"/>
                </a:lnTo>
                <a:lnTo>
                  <a:pt x="0" y="0"/>
                </a:lnTo>
                <a:close/>
              </a:path>
            </a:pathLst>
          </a:custGeom>
          <a:blipFill>
            <a:blip r:embed="rId4"/>
            <a:stretch>
              <a:fillRect/>
            </a:stretch>
          </a:blipFill>
        </p:spPr>
        <p:txBody>
          <a:bodyPr/>
          <a:lstStyle/>
          <a:p>
            <a:endParaRPr lang="es-E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54524" y="9464039"/>
            <a:ext cx="482600" cy="480219"/>
            <a:chOff x="0" y="0"/>
            <a:chExt cx="643467" cy="640292"/>
          </a:xfrm>
        </p:grpSpPr>
        <p:sp>
          <p:nvSpPr>
            <p:cNvPr id="3" name="Freeform 3"/>
            <p:cNvSpPr/>
            <p:nvPr/>
          </p:nvSpPr>
          <p:spPr>
            <a:xfrm>
              <a:off x="0" y="0"/>
              <a:ext cx="642620" cy="640080"/>
            </a:xfrm>
            <a:custGeom>
              <a:avLst/>
              <a:gdLst/>
              <a:ahLst/>
              <a:cxnLst/>
              <a:rect l="l" t="t" r="r" b="b"/>
              <a:pathLst>
                <a:path w="642620" h="640080">
                  <a:moveTo>
                    <a:pt x="642620" y="0"/>
                  </a:moveTo>
                  <a:lnTo>
                    <a:pt x="0" y="0"/>
                  </a:lnTo>
                  <a:lnTo>
                    <a:pt x="0" y="640080"/>
                  </a:lnTo>
                  <a:lnTo>
                    <a:pt x="642620" y="640080"/>
                  </a:lnTo>
                  <a:lnTo>
                    <a:pt x="642620" y="0"/>
                  </a:lnTo>
                  <a:close/>
                </a:path>
              </a:pathLst>
            </a:custGeom>
            <a:solidFill>
              <a:srgbClr val="FF3128"/>
            </a:solidFill>
          </p:spPr>
          <p:txBody>
            <a:bodyPr/>
            <a:lstStyle/>
            <a:p>
              <a:endParaRPr lang="es-ES"/>
            </a:p>
          </p:txBody>
        </p:sp>
      </p:grpSp>
      <p:grpSp>
        <p:nvGrpSpPr>
          <p:cNvPr id="4" name="Group 4"/>
          <p:cNvGrpSpPr/>
          <p:nvPr/>
        </p:nvGrpSpPr>
        <p:grpSpPr>
          <a:xfrm>
            <a:off x="658588" y="419044"/>
            <a:ext cx="479425" cy="476250"/>
            <a:chOff x="0" y="0"/>
            <a:chExt cx="639233" cy="635000"/>
          </a:xfrm>
        </p:grpSpPr>
        <p:sp>
          <p:nvSpPr>
            <p:cNvPr id="5" name="Freeform 5"/>
            <p:cNvSpPr/>
            <p:nvPr/>
          </p:nvSpPr>
          <p:spPr>
            <a:xfrm>
              <a:off x="0" y="0"/>
              <a:ext cx="638556" cy="634619"/>
            </a:xfrm>
            <a:custGeom>
              <a:avLst/>
              <a:gdLst/>
              <a:ahLst/>
              <a:cxnLst/>
              <a:rect l="l" t="t" r="r" b="b"/>
              <a:pathLst>
                <a:path w="638556" h="634619">
                  <a:moveTo>
                    <a:pt x="638556" y="0"/>
                  </a:moveTo>
                  <a:lnTo>
                    <a:pt x="0" y="0"/>
                  </a:lnTo>
                  <a:lnTo>
                    <a:pt x="0" y="634619"/>
                  </a:lnTo>
                  <a:lnTo>
                    <a:pt x="638556" y="634619"/>
                  </a:lnTo>
                  <a:lnTo>
                    <a:pt x="638556" y="0"/>
                  </a:lnTo>
                  <a:close/>
                </a:path>
              </a:pathLst>
            </a:custGeom>
            <a:solidFill>
              <a:srgbClr val="FF3128"/>
            </a:solidFill>
          </p:spPr>
          <p:txBody>
            <a:bodyPr/>
            <a:lstStyle/>
            <a:p>
              <a:endParaRPr lang="es-ES"/>
            </a:p>
          </p:txBody>
        </p:sp>
      </p:grpSp>
      <p:sp>
        <p:nvSpPr>
          <p:cNvPr id="6" name="Freeform 6"/>
          <p:cNvSpPr/>
          <p:nvPr/>
        </p:nvSpPr>
        <p:spPr>
          <a:xfrm>
            <a:off x="728924" y="571484"/>
            <a:ext cx="346869" cy="181769"/>
          </a:xfrm>
          <a:custGeom>
            <a:avLst/>
            <a:gdLst/>
            <a:ahLst/>
            <a:cxnLst/>
            <a:rect l="l" t="t" r="r" b="b"/>
            <a:pathLst>
              <a:path w="346869" h="181769">
                <a:moveTo>
                  <a:pt x="0" y="0"/>
                </a:moveTo>
                <a:lnTo>
                  <a:pt x="346868" y="0"/>
                </a:lnTo>
                <a:lnTo>
                  <a:pt x="346868" y="181768"/>
                </a:lnTo>
                <a:lnTo>
                  <a:pt x="0" y="1817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grpSp>
        <p:nvGrpSpPr>
          <p:cNvPr id="7" name="Group 7"/>
          <p:cNvGrpSpPr/>
          <p:nvPr/>
        </p:nvGrpSpPr>
        <p:grpSpPr>
          <a:xfrm>
            <a:off x="2601638" y="1224542"/>
            <a:ext cx="12875806" cy="8430196"/>
            <a:chOff x="0" y="0"/>
            <a:chExt cx="2535075" cy="1659794"/>
          </a:xfrm>
        </p:grpSpPr>
        <p:sp>
          <p:nvSpPr>
            <p:cNvPr id="8" name="Freeform 8"/>
            <p:cNvSpPr/>
            <p:nvPr/>
          </p:nvSpPr>
          <p:spPr>
            <a:xfrm>
              <a:off x="0" y="0"/>
              <a:ext cx="2535075" cy="1659794"/>
            </a:xfrm>
            <a:custGeom>
              <a:avLst/>
              <a:gdLst/>
              <a:ahLst/>
              <a:cxnLst/>
              <a:rect l="l" t="t" r="r" b="b"/>
              <a:pathLst>
                <a:path w="2535075" h="1659794">
                  <a:moveTo>
                    <a:pt x="0" y="0"/>
                  </a:moveTo>
                  <a:lnTo>
                    <a:pt x="2535075" y="0"/>
                  </a:lnTo>
                  <a:lnTo>
                    <a:pt x="2535075" y="1659794"/>
                  </a:lnTo>
                  <a:lnTo>
                    <a:pt x="0" y="1659794"/>
                  </a:lnTo>
                  <a:close/>
                </a:path>
              </a:pathLst>
            </a:custGeom>
            <a:blipFill>
              <a:blip r:embed="rId4"/>
              <a:stretch>
                <a:fillRect t="-88" b="-88"/>
              </a:stretch>
            </a:blipFill>
          </p:spPr>
          <p:txBody>
            <a:bodyPr/>
            <a:lstStyle/>
            <a:p>
              <a:endParaRPr lang="es-ES"/>
            </a:p>
          </p:txBody>
        </p:sp>
      </p:grpSp>
      <p:sp>
        <p:nvSpPr>
          <p:cNvPr id="9" name="TextBox 9"/>
          <p:cNvSpPr txBox="1"/>
          <p:nvPr/>
        </p:nvSpPr>
        <p:spPr>
          <a:xfrm>
            <a:off x="3265678" y="391302"/>
            <a:ext cx="11547728" cy="733425"/>
          </a:xfrm>
          <a:prstGeom prst="rect">
            <a:avLst/>
          </a:prstGeom>
        </p:spPr>
        <p:txBody>
          <a:bodyPr lIns="0" tIns="0" rIns="0" bIns="0" rtlCol="0" anchor="t">
            <a:spAutoFit/>
          </a:bodyPr>
          <a:lstStyle/>
          <a:p>
            <a:pPr algn="l">
              <a:lnSpc>
                <a:spcPts val="5879"/>
              </a:lnSpc>
            </a:pPr>
            <a:r>
              <a:rPr lang="en-US" sz="4899" b="1" spc="-34">
                <a:solidFill>
                  <a:srgbClr val="1E1E1E"/>
                </a:solidFill>
                <a:latin typeface="Tahoma Bold"/>
                <a:ea typeface="Tahoma Bold"/>
                <a:cs typeface="Tahoma Bold"/>
                <a:sym typeface="Tahoma Bold"/>
              </a:rPr>
              <a:t>Comparison of their characteristics:</a:t>
            </a:r>
          </a:p>
        </p:txBody>
      </p:sp>
      <p:sp>
        <p:nvSpPr>
          <p:cNvPr id="10" name="TextBox 10"/>
          <p:cNvSpPr txBox="1"/>
          <p:nvPr/>
        </p:nvSpPr>
        <p:spPr>
          <a:xfrm>
            <a:off x="9039541" y="9745027"/>
            <a:ext cx="209550" cy="247650"/>
          </a:xfrm>
          <a:prstGeom prst="rect">
            <a:avLst/>
          </a:prstGeom>
        </p:spPr>
        <p:txBody>
          <a:bodyPr lIns="0" tIns="0" rIns="0" bIns="0" rtlCol="0" anchor="t">
            <a:spAutoFit/>
          </a:bodyPr>
          <a:lstStyle/>
          <a:p>
            <a:pPr algn="l">
              <a:lnSpc>
                <a:spcPts val="1950"/>
              </a:lnSpc>
            </a:pPr>
            <a:r>
              <a:rPr lang="en-US" sz="1625" spc="-134">
                <a:solidFill>
                  <a:srgbClr val="1E1E1E"/>
                </a:solidFill>
                <a:latin typeface="DejaVu Sans Light"/>
                <a:ea typeface="DejaVu Sans Light"/>
                <a:cs typeface="DejaVu Sans Light"/>
                <a:sym typeface="DejaVu Sans Light"/>
              </a:rPr>
              <a:t>4</a:t>
            </a:r>
          </a:p>
        </p:txBody>
      </p:sp>
      <p:sp>
        <p:nvSpPr>
          <p:cNvPr id="11" name="TextBox 11"/>
          <p:cNvSpPr txBox="1"/>
          <p:nvPr/>
        </p:nvSpPr>
        <p:spPr>
          <a:xfrm>
            <a:off x="639825" y="9759818"/>
            <a:ext cx="3958521" cy="180975"/>
          </a:xfrm>
          <a:prstGeom prst="rect">
            <a:avLst/>
          </a:prstGeom>
        </p:spPr>
        <p:txBody>
          <a:bodyPr lIns="0" tIns="0" rIns="0" bIns="0" rtlCol="0" anchor="t">
            <a:spAutoFit/>
          </a:bodyPr>
          <a:lstStyle/>
          <a:p>
            <a:pPr algn="l">
              <a:lnSpc>
                <a:spcPts val="1425"/>
              </a:lnSpc>
            </a:pPr>
            <a:r>
              <a:rPr lang="en-US" sz="1187" spc="-23">
                <a:solidFill>
                  <a:srgbClr val="333333"/>
                </a:solidFill>
                <a:latin typeface="DejaVu Sans Light"/>
                <a:ea typeface="DejaVu Sans Light"/>
                <a:cs typeface="DejaVu Sans Light"/>
                <a:sym typeface="DejaVu Sans Light"/>
              </a:rPr>
              <a:t>© Copyright Universidad Europea. All rights reserved.</a:t>
            </a:r>
          </a:p>
        </p:txBody>
      </p:sp>
      <p:sp>
        <p:nvSpPr>
          <p:cNvPr id="12" name="Freeform 12"/>
          <p:cNvSpPr/>
          <p:nvPr/>
        </p:nvSpPr>
        <p:spPr>
          <a:xfrm>
            <a:off x="15859125" y="381778"/>
            <a:ext cx="1777999" cy="1777999"/>
          </a:xfrm>
          <a:custGeom>
            <a:avLst/>
            <a:gdLst/>
            <a:ahLst/>
            <a:cxnLst/>
            <a:rect l="l" t="t" r="r" b="b"/>
            <a:pathLst>
              <a:path w="1777999" h="1777999">
                <a:moveTo>
                  <a:pt x="0" y="0"/>
                </a:moveTo>
                <a:lnTo>
                  <a:pt x="1777999" y="0"/>
                </a:lnTo>
                <a:lnTo>
                  <a:pt x="1777999" y="1777998"/>
                </a:lnTo>
                <a:lnTo>
                  <a:pt x="0" y="1777998"/>
                </a:lnTo>
                <a:lnTo>
                  <a:pt x="0" y="0"/>
                </a:lnTo>
                <a:close/>
              </a:path>
            </a:pathLst>
          </a:custGeom>
          <a:blipFill>
            <a:blip r:embed="rId5"/>
            <a:stretch>
              <a:fillRect/>
            </a:stretch>
          </a:blipFill>
        </p:spPr>
        <p:txBody>
          <a:bodyPr/>
          <a:lstStyle/>
          <a:p>
            <a:endParaRPr lang="es-E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54524" y="9464039"/>
            <a:ext cx="482600" cy="480219"/>
            <a:chOff x="0" y="0"/>
            <a:chExt cx="643467" cy="640292"/>
          </a:xfrm>
        </p:grpSpPr>
        <p:sp>
          <p:nvSpPr>
            <p:cNvPr id="3" name="Freeform 3"/>
            <p:cNvSpPr/>
            <p:nvPr/>
          </p:nvSpPr>
          <p:spPr>
            <a:xfrm>
              <a:off x="0" y="0"/>
              <a:ext cx="642620" cy="640080"/>
            </a:xfrm>
            <a:custGeom>
              <a:avLst/>
              <a:gdLst/>
              <a:ahLst/>
              <a:cxnLst/>
              <a:rect l="l" t="t" r="r" b="b"/>
              <a:pathLst>
                <a:path w="642620" h="640080">
                  <a:moveTo>
                    <a:pt x="642620" y="0"/>
                  </a:moveTo>
                  <a:lnTo>
                    <a:pt x="0" y="0"/>
                  </a:lnTo>
                  <a:lnTo>
                    <a:pt x="0" y="640080"/>
                  </a:lnTo>
                  <a:lnTo>
                    <a:pt x="642620" y="640080"/>
                  </a:lnTo>
                  <a:lnTo>
                    <a:pt x="642620" y="0"/>
                  </a:lnTo>
                  <a:close/>
                </a:path>
              </a:pathLst>
            </a:custGeom>
            <a:solidFill>
              <a:srgbClr val="FF3128"/>
            </a:solidFill>
          </p:spPr>
          <p:txBody>
            <a:bodyPr/>
            <a:lstStyle/>
            <a:p>
              <a:endParaRPr lang="es-ES"/>
            </a:p>
          </p:txBody>
        </p:sp>
      </p:grpSp>
      <p:grpSp>
        <p:nvGrpSpPr>
          <p:cNvPr id="4" name="Group 4"/>
          <p:cNvGrpSpPr/>
          <p:nvPr/>
        </p:nvGrpSpPr>
        <p:grpSpPr>
          <a:xfrm>
            <a:off x="658588" y="419044"/>
            <a:ext cx="479425" cy="476250"/>
            <a:chOff x="0" y="0"/>
            <a:chExt cx="639233" cy="635000"/>
          </a:xfrm>
        </p:grpSpPr>
        <p:sp>
          <p:nvSpPr>
            <p:cNvPr id="5" name="Freeform 5"/>
            <p:cNvSpPr/>
            <p:nvPr/>
          </p:nvSpPr>
          <p:spPr>
            <a:xfrm>
              <a:off x="0" y="0"/>
              <a:ext cx="638556" cy="634619"/>
            </a:xfrm>
            <a:custGeom>
              <a:avLst/>
              <a:gdLst/>
              <a:ahLst/>
              <a:cxnLst/>
              <a:rect l="l" t="t" r="r" b="b"/>
              <a:pathLst>
                <a:path w="638556" h="634619">
                  <a:moveTo>
                    <a:pt x="638556" y="0"/>
                  </a:moveTo>
                  <a:lnTo>
                    <a:pt x="0" y="0"/>
                  </a:lnTo>
                  <a:lnTo>
                    <a:pt x="0" y="634619"/>
                  </a:lnTo>
                  <a:lnTo>
                    <a:pt x="638556" y="634619"/>
                  </a:lnTo>
                  <a:lnTo>
                    <a:pt x="638556" y="0"/>
                  </a:lnTo>
                  <a:close/>
                </a:path>
              </a:pathLst>
            </a:custGeom>
            <a:solidFill>
              <a:srgbClr val="FF3128"/>
            </a:solidFill>
          </p:spPr>
          <p:txBody>
            <a:bodyPr/>
            <a:lstStyle/>
            <a:p>
              <a:endParaRPr lang="es-ES"/>
            </a:p>
          </p:txBody>
        </p:sp>
      </p:grpSp>
      <p:sp>
        <p:nvSpPr>
          <p:cNvPr id="6" name="Freeform 6"/>
          <p:cNvSpPr/>
          <p:nvPr/>
        </p:nvSpPr>
        <p:spPr>
          <a:xfrm>
            <a:off x="728924" y="571484"/>
            <a:ext cx="346869" cy="181769"/>
          </a:xfrm>
          <a:custGeom>
            <a:avLst/>
            <a:gdLst/>
            <a:ahLst/>
            <a:cxnLst/>
            <a:rect l="l" t="t" r="r" b="b"/>
            <a:pathLst>
              <a:path w="346869" h="181769">
                <a:moveTo>
                  <a:pt x="0" y="0"/>
                </a:moveTo>
                <a:lnTo>
                  <a:pt x="346868" y="0"/>
                </a:lnTo>
                <a:lnTo>
                  <a:pt x="346868" y="181768"/>
                </a:lnTo>
                <a:lnTo>
                  <a:pt x="0" y="1817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7" name="TextBox 7"/>
          <p:cNvSpPr txBox="1"/>
          <p:nvPr/>
        </p:nvSpPr>
        <p:spPr>
          <a:xfrm>
            <a:off x="1619727" y="2554368"/>
            <a:ext cx="14515981" cy="1809750"/>
          </a:xfrm>
          <a:prstGeom prst="rect">
            <a:avLst/>
          </a:prstGeom>
        </p:spPr>
        <p:txBody>
          <a:bodyPr lIns="0" tIns="0" rIns="0" bIns="0" rtlCol="0" anchor="t">
            <a:spAutoFit/>
          </a:bodyPr>
          <a:lstStyle/>
          <a:p>
            <a:pPr algn="l">
              <a:lnSpc>
                <a:spcPts val="4758"/>
              </a:lnSpc>
              <a:spcBef>
                <a:spcPct val="0"/>
              </a:spcBef>
            </a:pPr>
            <a:r>
              <a:rPr lang="en-US" sz="3965" spc="-329">
                <a:solidFill>
                  <a:srgbClr val="000000"/>
                </a:solidFill>
                <a:latin typeface="DejaVu Sans Light"/>
                <a:ea typeface="DejaVu Sans Light"/>
                <a:cs typeface="DejaVu Sans Light"/>
                <a:sym typeface="DejaVu Sans Light"/>
              </a:rPr>
              <a:t>It is a graphical tool that simplifies the design of interfaces in JavaFX. It allows you to design user interfaces by dragging and dropping visual components, without the need to write code. </a:t>
            </a:r>
          </a:p>
        </p:txBody>
      </p:sp>
      <p:sp>
        <p:nvSpPr>
          <p:cNvPr id="8" name="Freeform 8"/>
          <p:cNvSpPr/>
          <p:nvPr/>
        </p:nvSpPr>
        <p:spPr>
          <a:xfrm>
            <a:off x="12030433" y="5026106"/>
            <a:ext cx="4105275" cy="990599"/>
          </a:xfrm>
          <a:custGeom>
            <a:avLst/>
            <a:gdLst/>
            <a:ahLst/>
            <a:cxnLst/>
            <a:rect l="l" t="t" r="r" b="b"/>
            <a:pathLst>
              <a:path w="4105275" h="990599">
                <a:moveTo>
                  <a:pt x="0" y="0"/>
                </a:moveTo>
                <a:lnTo>
                  <a:pt x="4105275" y="0"/>
                </a:lnTo>
                <a:lnTo>
                  <a:pt x="4105275" y="990599"/>
                </a:lnTo>
                <a:lnTo>
                  <a:pt x="0" y="990599"/>
                </a:lnTo>
                <a:lnTo>
                  <a:pt x="0" y="0"/>
                </a:lnTo>
                <a:close/>
              </a:path>
            </a:pathLst>
          </a:custGeom>
          <a:blipFill>
            <a:blip r:embed="rId4"/>
            <a:stretch>
              <a:fillRect l="-73" r="-73"/>
            </a:stretch>
          </a:blipFill>
        </p:spPr>
        <p:txBody>
          <a:bodyPr/>
          <a:lstStyle/>
          <a:p>
            <a:endParaRPr lang="es-ES"/>
          </a:p>
        </p:txBody>
      </p:sp>
      <p:sp>
        <p:nvSpPr>
          <p:cNvPr id="9" name="Freeform 9"/>
          <p:cNvSpPr/>
          <p:nvPr/>
        </p:nvSpPr>
        <p:spPr>
          <a:xfrm>
            <a:off x="14046133" y="419044"/>
            <a:ext cx="1803825" cy="1803825"/>
          </a:xfrm>
          <a:custGeom>
            <a:avLst/>
            <a:gdLst/>
            <a:ahLst/>
            <a:cxnLst/>
            <a:rect l="l" t="t" r="r" b="b"/>
            <a:pathLst>
              <a:path w="1803825" h="1803825">
                <a:moveTo>
                  <a:pt x="0" y="0"/>
                </a:moveTo>
                <a:lnTo>
                  <a:pt x="1803825" y="0"/>
                </a:lnTo>
                <a:lnTo>
                  <a:pt x="1803825" y="1803825"/>
                </a:lnTo>
                <a:lnTo>
                  <a:pt x="0" y="1803825"/>
                </a:lnTo>
                <a:lnTo>
                  <a:pt x="0" y="0"/>
                </a:lnTo>
                <a:close/>
              </a:path>
            </a:pathLst>
          </a:custGeom>
          <a:blipFill>
            <a:blip r:embed="rId5"/>
            <a:stretch>
              <a:fillRect/>
            </a:stretch>
          </a:blipFill>
        </p:spPr>
        <p:txBody>
          <a:bodyPr/>
          <a:lstStyle/>
          <a:p>
            <a:endParaRPr lang="es-ES"/>
          </a:p>
        </p:txBody>
      </p:sp>
      <p:sp>
        <p:nvSpPr>
          <p:cNvPr id="10" name="TextBox 10"/>
          <p:cNvSpPr txBox="1"/>
          <p:nvPr/>
        </p:nvSpPr>
        <p:spPr>
          <a:xfrm>
            <a:off x="1619727" y="1028700"/>
            <a:ext cx="4536548" cy="755811"/>
          </a:xfrm>
          <a:prstGeom prst="rect">
            <a:avLst/>
          </a:prstGeom>
        </p:spPr>
        <p:txBody>
          <a:bodyPr lIns="0" tIns="0" rIns="0" bIns="0" rtlCol="0" anchor="t">
            <a:spAutoFit/>
          </a:bodyPr>
          <a:lstStyle/>
          <a:p>
            <a:pPr algn="l">
              <a:lnSpc>
                <a:spcPts val="6035"/>
              </a:lnSpc>
            </a:pPr>
            <a:r>
              <a:rPr lang="en-US" sz="5029" b="1" spc="-34">
                <a:solidFill>
                  <a:srgbClr val="1E1E1E"/>
                </a:solidFill>
                <a:latin typeface="Tahoma Bold"/>
                <a:ea typeface="Tahoma Bold"/>
                <a:cs typeface="Tahoma Bold"/>
                <a:sym typeface="Tahoma Bold"/>
              </a:rPr>
              <a:t>Scene Builder </a:t>
            </a:r>
          </a:p>
        </p:txBody>
      </p:sp>
      <p:sp>
        <p:nvSpPr>
          <p:cNvPr id="11" name="TextBox 11"/>
          <p:cNvSpPr txBox="1"/>
          <p:nvPr/>
        </p:nvSpPr>
        <p:spPr>
          <a:xfrm>
            <a:off x="9039541" y="9745027"/>
            <a:ext cx="209550" cy="247650"/>
          </a:xfrm>
          <a:prstGeom prst="rect">
            <a:avLst/>
          </a:prstGeom>
        </p:spPr>
        <p:txBody>
          <a:bodyPr lIns="0" tIns="0" rIns="0" bIns="0" rtlCol="0" anchor="t">
            <a:spAutoFit/>
          </a:bodyPr>
          <a:lstStyle/>
          <a:p>
            <a:pPr algn="l">
              <a:lnSpc>
                <a:spcPts val="1950"/>
              </a:lnSpc>
            </a:pPr>
            <a:r>
              <a:rPr lang="en-US" sz="1625" spc="-134">
                <a:solidFill>
                  <a:srgbClr val="1E1E1E"/>
                </a:solidFill>
                <a:latin typeface="DejaVu Sans Light"/>
                <a:ea typeface="DejaVu Sans Light"/>
                <a:cs typeface="DejaVu Sans Light"/>
                <a:sym typeface="DejaVu Sans Light"/>
              </a:rPr>
              <a:t>5</a:t>
            </a:r>
          </a:p>
        </p:txBody>
      </p:sp>
      <p:sp>
        <p:nvSpPr>
          <p:cNvPr id="12" name="TextBox 12"/>
          <p:cNvSpPr txBox="1"/>
          <p:nvPr/>
        </p:nvSpPr>
        <p:spPr>
          <a:xfrm>
            <a:off x="639825" y="9759818"/>
            <a:ext cx="3958521" cy="180975"/>
          </a:xfrm>
          <a:prstGeom prst="rect">
            <a:avLst/>
          </a:prstGeom>
        </p:spPr>
        <p:txBody>
          <a:bodyPr lIns="0" tIns="0" rIns="0" bIns="0" rtlCol="0" anchor="t">
            <a:spAutoFit/>
          </a:bodyPr>
          <a:lstStyle/>
          <a:p>
            <a:pPr algn="l">
              <a:lnSpc>
                <a:spcPts val="1425"/>
              </a:lnSpc>
            </a:pPr>
            <a:r>
              <a:rPr lang="en-US" sz="1187" spc="-23">
                <a:solidFill>
                  <a:srgbClr val="333333"/>
                </a:solidFill>
                <a:latin typeface="DejaVu Sans Light"/>
                <a:ea typeface="DejaVu Sans Light"/>
                <a:cs typeface="DejaVu Sans Light"/>
                <a:sym typeface="DejaVu Sans Light"/>
              </a:rPr>
              <a:t>© Copyright Universidad Europea. All rights reserved.</a:t>
            </a:r>
          </a:p>
        </p:txBody>
      </p:sp>
      <p:sp>
        <p:nvSpPr>
          <p:cNvPr id="13" name="TextBox 13"/>
          <p:cNvSpPr txBox="1"/>
          <p:nvPr/>
        </p:nvSpPr>
        <p:spPr>
          <a:xfrm>
            <a:off x="1619727" y="5143500"/>
            <a:ext cx="2607365" cy="755811"/>
          </a:xfrm>
          <a:prstGeom prst="rect">
            <a:avLst/>
          </a:prstGeom>
        </p:spPr>
        <p:txBody>
          <a:bodyPr lIns="0" tIns="0" rIns="0" bIns="0" rtlCol="0" anchor="t">
            <a:spAutoFit/>
          </a:bodyPr>
          <a:lstStyle/>
          <a:p>
            <a:pPr algn="l">
              <a:lnSpc>
                <a:spcPts val="6035"/>
              </a:lnSpc>
            </a:pPr>
            <a:r>
              <a:rPr lang="en-US" sz="5029" b="1" spc="-34">
                <a:solidFill>
                  <a:srgbClr val="1E1E1E"/>
                </a:solidFill>
                <a:latin typeface="Tahoma Bold"/>
                <a:ea typeface="Tahoma Bold"/>
                <a:cs typeface="Tahoma Bold"/>
                <a:sym typeface="Tahoma Bold"/>
              </a:rPr>
              <a:t>JFoenix</a:t>
            </a:r>
          </a:p>
        </p:txBody>
      </p:sp>
      <p:sp>
        <p:nvSpPr>
          <p:cNvPr id="14" name="TextBox 14"/>
          <p:cNvSpPr txBox="1"/>
          <p:nvPr/>
        </p:nvSpPr>
        <p:spPr>
          <a:xfrm>
            <a:off x="1619727" y="6670836"/>
            <a:ext cx="14515981" cy="3009900"/>
          </a:xfrm>
          <a:prstGeom prst="rect">
            <a:avLst/>
          </a:prstGeom>
        </p:spPr>
        <p:txBody>
          <a:bodyPr lIns="0" tIns="0" rIns="0" bIns="0" rtlCol="0" anchor="t">
            <a:spAutoFit/>
          </a:bodyPr>
          <a:lstStyle/>
          <a:p>
            <a:pPr algn="l">
              <a:lnSpc>
                <a:spcPts val="4758"/>
              </a:lnSpc>
            </a:pPr>
            <a:r>
              <a:rPr lang="en-US" sz="3965" spc="-329">
                <a:solidFill>
                  <a:srgbClr val="000000"/>
                </a:solidFill>
                <a:latin typeface="DejaVu Sans Light"/>
                <a:ea typeface="DejaVu Sans Light"/>
                <a:cs typeface="DejaVu Sans Light"/>
                <a:sym typeface="DejaVu Sans Light"/>
              </a:rPr>
              <a:t>It is a component library for JavaFX that provides UI controls with a modern style.</a:t>
            </a:r>
          </a:p>
          <a:p>
            <a:pPr algn="l">
              <a:lnSpc>
                <a:spcPts val="4758"/>
              </a:lnSpc>
            </a:pPr>
            <a:r>
              <a:rPr lang="en-US" sz="3965" spc="-329">
                <a:solidFill>
                  <a:srgbClr val="000000"/>
                </a:solidFill>
                <a:latin typeface="DejaVu Sans Light"/>
                <a:ea typeface="DejaVu Sans Light"/>
                <a:cs typeface="DejaVu Sans Light"/>
                <a:sym typeface="DejaVu Sans Light"/>
              </a:rPr>
              <a:t>JFoenix extends the standard JavaFX controls, adding new styles and functionality.</a:t>
            </a:r>
          </a:p>
          <a:p>
            <a:pPr algn="l">
              <a:lnSpc>
                <a:spcPts val="4758"/>
              </a:lnSpc>
              <a:spcBef>
                <a:spcPct val="0"/>
              </a:spcBef>
            </a:pPr>
            <a:endParaRPr lang="en-US" sz="3965" spc="-329">
              <a:solidFill>
                <a:srgbClr val="000000"/>
              </a:solidFill>
              <a:latin typeface="DejaVu Sans Light"/>
              <a:ea typeface="DejaVu Sans Light"/>
              <a:cs typeface="DejaVu Sans Light"/>
              <a:sym typeface="DejaVu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54524" y="9464039"/>
            <a:ext cx="482600" cy="480219"/>
            <a:chOff x="0" y="0"/>
            <a:chExt cx="643467" cy="640292"/>
          </a:xfrm>
        </p:grpSpPr>
        <p:sp>
          <p:nvSpPr>
            <p:cNvPr id="3" name="Freeform 3"/>
            <p:cNvSpPr/>
            <p:nvPr/>
          </p:nvSpPr>
          <p:spPr>
            <a:xfrm>
              <a:off x="0" y="0"/>
              <a:ext cx="642620" cy="640080"/>
            </a:xfrm>
            <a:custGeom>
              <a:avLst/>
              <a:gdLst/>
              <a:ahLst/>
              <a:cxnLst/>
              <a:rect l="l" t="t" r="r" b="b"/>
              <a:pathLst>
                <a:path w="642620" h="640080">
                  <a:moveTo>
                    <a:pt x="642620" y="0"/>
                  </a:moveTo>
                  <a:lnTo>
                    <a:pt x="0" y="0"/>
                  </a:lnTo>
                  <a:lnTo>
                    <a:pt x="0" y="640080"/>
                  </a:lnTo>
                  <a:lnTo>
                    <a:pt x="642620" y="640080"/>
                  </a:lnTo>
                  <a:lnTo>
                    <a:pt x="642620" y="0"/>
                  </a:lnTo>
                  <a:close/>
                </a:path>
              </a:pathLst>
            </a:custGeom>
            <a:solidFill>
              <a:srgbClr val="FF3128"/>
            </a:solidFill>
          </p:spPr>
          <p:txBody>
            <a:bodyPr/>
            <a:lstStyle/>
            <a:p>
              <a:endParaRPr lang="es-ES"/>
            </a:p>
          </p:txBody>
        </p:sp>
      </p:grpSp>
      <p:grpSp>
        <p:nvGrpSpPr>
          <p:cNvPr id="4" name="Group 4"/>
          <p:cNvGrpSpPr/>
          <p:nvPr/>
        </p:nvGrpSpPr>
        <p:grpSpPr>
          <a:xfrm>
            <a:off x="658588" y="419044"/>
            <a:ext cx="479425" cy="476250"/>
            <a:chOff x="0" y="0"/>
            <a:chExt cx="639233" cy="635000"/>
          </a:xfrm>
        </p:grpSpPr>
        <p:sp>
          <p:nvSpPr>
            <p:cNvPr id="5" name="Freeform 5"/>
            <p:cNvSpPr/>
            <p:nvPr/>
          </p:nvSpPr>
          <p:spPr>
            <a:xfrm>
              <a:off x="0" y="0"/>
              <a:ext cx="638556" cy="634619"/>
            </a:xfrm>
            <a:custGeom>
              <a:avLst/>
              <a:gdLst/>
              <a:ahLst/>
              <a:cxnLst/>
              <a:rect l="l" t="t" r="r" b="b"/>
              <a:pathLst>
                <a:path w="638556" h="634619">
                  <a:moveTo>
                    <a:pt x="638556" y="0"/>
                  </a:moveTo>
                  <a:lnTo>
                    <a:pt x="0" y="0"/>
                  </a:lnTo>
                  <a:lnTo>
                    <a:pt x="0" y="634619"/>
                  </a:lnTo>
                  <a:lnTo>
                    <a:pt x="638556" y="634619"/>
                  </a:lnTo>
                  <a:lnTo>
                    <a:pt x="638556" y="0"/>
                  </a:lnTo>
                  <a:close/>
                </a:path>
              </a:pathLst>
            </a:custGeom>
            <a:solidFill>
              <a:srgbClr val="FF3128"/>
            </a:solidFill>
          </p:spPr>
          <p:txBody>
            <a:bodyPr/>
            <a:lstStyle/>
            <a:p>
              <a:endParaRPr lang="es-ES"/>
            </a:p>
          </p:txBody>
        </p:sp>
      </p:grpSp>
      <p:sp>
        <p:nvSpPr>
          <p:cNvPr id="6" name="Freeform 6"/>
          <p:cNvSpPr/>
          <p:nvPr/>
        </p:nvSpPr>
        <p:spPr>
          <a:xfrm>
            <a:off x="728924" y="571484"/>
            <a:ext cx="346869" cy="181769"/>
          </a:xfrm>
          <a:custGeom>
            <a:avLst/>
            <a:gdLst/>
            <a:ahLst/>
            <a:cxnLst/>
            <a:rect l="l" t="t" r="r" b="b"/>
            <a:pathLst>
              <a:path w="346869" h="181769">
                <a:moveTo>
                  <a:pt x="0" y="0"/>
                </a:moveTo>
                <a:lnTo>
                  <a:pt x="346868" y="0"/>
                </a:lnTo>
                <a:lnTo>
                  <a:pt x="346868" y="181768"/>
                </a:lnTo>
                <a:lnTo>
                  <a:pt x="0" y="1817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7" name="TextBox 7"/>
          <p:cNvSpPr txBox="1"/>
          <p:nvPr/>
        </p:nvSpPr>
        <p:spPr>
          <a:xfrm>
            <a:off x="6276335" y="753252"/>
            <a:ext cx="5507959" cy="985258"/>
          </a:xfrm>
          <a:prstGeom prst="rect">
            <a:avLst/>
          </a:prstGeom>
        </p:spPr>
        <p:txBody>
          <a:bodyPr lIns="0" tIns="0" rIns="0" bIns="0" rtlCol="0" anchor="t">
            <a:spAutoFit/>
          </a:bodyPr>
          <a:lstStyle/>
          <a:p>
            <a:pPr algn="l">
              <a:lnSpc>
                <a:spcPts val="7867"/>
              </a:lnSpc>
            </a:pPr>
            <a:r>
              <a:rPr lang="en-US" sz="6555" b="1" spc="-346">
                <a:solidFill>
                  <a:srgbClr val="1E1E1E"/>
                </a:solidFill>
                <a:latin typeface="Tahoma Bold"/>
                <a:ea typeface="Tahoma Bold"/>
                <a:cs typeface="Tahoma Bold"/>
                <a:sym typeface="Tahoma Bold"/>
              </a:rPr>
              <a:t>MVC in JavaFx </a:t>
            </a:r>
          </a:p>
        </p:txBody>
      </p:sp>
      <p:sp>
        <p:nvSpPr>
          <p:cNvPr id="8" name="TextBox 8"/>
          <p:cNvSpPr txBox="1"/>
          <p:nvPr/>
        </p:nvSpPr>
        <p:spPr>
          <a:xfrm>
            <a:off x="9039541" y="9745027"/>
            <a:ext cx="209550" cy="247650"/>
          </a:xfrm>
          <a:prstGeom prst="rect">
            <a:avLst/>
          </a:prstGeom>
        </p:spPr>
        <p:txBody>
          <a:bodyPr lIns="0" tIns="0" rIns="0" bIns="0" rtlCol="0" anchor="t">
            <a:spAutoFit/>
          </a:bodyPr>
          <a:lstStyle/>
          <a:p>
            <a:pPr algn="l">
              <a:lnSpc>
                <a:spcPts val="1950"/>
              </a:lnSpc>
            </a:pPr>
            <a:r>
              <a:rPr lang="en-US" sz="1625" spc="-134">
                <a:solidFill>
                  <a:srgbClr val="1E1E1E"/>
                </a:solidFill>
                <a:latin typeface="DejaVu Sans Light"/>
                <a:ea typeface="DejaVu Sans Light"/>
                <a:cs typeface="DejaVu Sans Light"/>
                <a:sym typeface="DejaVu Sans Light"/>
              </a:rPr>
              <a:t>6</a:t>
            </a:r>
          </a:p>
        </p:txBody>
      </p:sp>
      <p:sp>
        <p:nvSpPr>
          <p:cNvPr id="9" name="TextBox 9"/>
          <p:cNvSpPr txBox="1"/>
          <p:nvPr/>
        </p:nvSpPr>
        <p:spPr>
          <a:xfrm>
            <a:off x="639825" y="9759818"/>
            <a:ext cx="3958521" cy="180975"/>
          </a:xfrm>
          <a:prstGeom prst="rect">
            <a:avLst/>
          </a:prstGeom>
        </p:spPr>
        <p:txBody>
          <a:bodyPr lIns="0" tIns="0" rIns="0" bIns="0" rtlCol="0" anchor="t">
            <a:spAutoFit/>
          </a:bodyPr>
          <a:lstStyle/>
          <a:p>
            <a:pPr algn="l">
              <a:lnSpc>
                <a:spcPts val="1425"/>
              </a:lnSpc>
            </a:pPr>
            <a:r>
              <a:rPr lang="en-US" sz="1187" spc="-23">
                <a:solidFill>
                  <a:srgbClr val="333333"/>
                </a:solidFill>
                <a:latin typeface="DejaVu Sans Light"/>
                <a:ea typeface="DejaVu Sans Light"/>
                <a:cs typeface="DejaVu Sans Light"/>
                <a:sym typeface="DejaVu Sans Light"/>
              </a:rPr>
              <a:t>© Copyright Universidad Europea. All rights reserved.</a:t>
            </a:r>
          </a:p>
        </p:txBody>
      </p:sp>
      <p:sp>
        <p:nvSpPr>
          <p:cNvPr id="10" name="TextBox 10"/>
          <p:cNvSpPr txBox="1"/>
          <p:nvPr/>
        </p:nvSpPr>
        <p:spPr>
          <a:xfrm>
            <a:off x="1028700" y="2279130"/>
            <a:ext cx="16003229" cy="6686550"/>
          </a:xfrm>
          <a:prstGeom prst="rect">
            <a:avLst/>
          </a:prstGeom>
        </p:spPr>
        <p:txBody>
          <a:bodyPr lIns="0" tIns="0" rIns="0" bIns="0" rtlCol="0" anchor="t">
            <a:spAutoFit/>
          </a:bodyPr>
          <a:lstStyle/>
          <a:p>
            <a:pPr algn="l">
              <a:lnSpc>
                <a:spcPts val="4097"/>
              </a:lnSpc>
            </a:pPr>
            <a:r>
              <a:rPr lang="en-US" sz="3414" b="1" spc="-283">
                <a:solidFill>
                  <a:srgbClr val="000000"/>
                </a:solidFill>
                <a:latin typeface="DejaVu Sans Bold"/>
                <a:ea typeface="DejaVu Sans Bold"/>
                <a:cs typeface="DejaVu Sans Bold"/>
                <a:sym typeface="DejaVu Sans Bold"/>
              </a:rPr>
              <a:t>Model</a:t>
            </a:r>
          </a:p>
          <a:p>
            <a:pPr algn="l">
              <a:lnSpc>
                <a:spcPts val="4097"/>
              </a:lnSpc>
            </a:pPr>
            <a:r>
              <a:rPr lang="en-US" sz="3414" spc="-283">
                <a:solidFill>
                  <a:srgbClr val="000000"/>
                </a:solidFill>
                <a:latin typeface="DejaVu Sans Light"/>
                <a:ea typeface="DejaVu Sans Light"/>
                <a:cs typeface="DejaVu Sans Light"/>
                <a:sym typeface="DejaVu Sans Light"/>
              </a:rPr>
              <a:t>The model represents the application data and business logic. It should not have any </a:t>
            </a:r>
          </a:p>
          <a:p>
            <a:pPr algn="l">
              <a:lnSpc>
                <a:spcPts val="4097"/>
              </a:lnSpc>
            </a:pPr>
            <a:r>
              <a:rPr lang="en-US" sz="3414" spc="-283">
                <a:solidFill>
                  <a:srgbClr val="000000"/>
                </a:solidFill>
                <a:latin typeface="DejaVu Sans Light"/>
                <a:ea typeface="DejaVu Sans Light"/>
                <a:cs typeface="DejaVu Sans Light"/>
                <a:sym typeface="DejaVu Sans Light"/>
              </a:rPr>
              <a:t>direct dependencies on the view or controller, thus allowing the business logic to be </a:t>
            </a:r>
          </a:p>
          <a:p>
            <a:pPr algn="l">
              <a:lnSpc>
                <a:spcPts val="4097"/>
              </a:lnSpc>
            </a:pPr>
            <a:r>
              <a:rPr lang="en-US" sz="3414" spc="-283">
                <a:solidFill>
                  <a:srgbClr val="000000"/>
                </a:solidFill>
                <a:latin typeface="DejaVu Sans Light"/>
                <a:ea typeface="DejaVu Sans Light"/>
                <a:cs typeface="DejaVu Sans Light"/>
                <a:sym typeface="DejaVu Sans Light"/>
              </a:rPr>
              <a:t>kept separate from the user interface.</a:t>
            </a:r>
          </a:p>
          <a:p>
            <a:pPr algn="l">
              <a:lnSpc>
                <a:spcPts val="4097"/>
              </a:lnSpc>
            </a:pPr>
            <a:endParaRPr lang="en-US" sz="3414" spc="-283">
              <a:solidFill>
                <a:srgbClr val="000000"/>
              </a:solidFill>
              <a:latin typeface="DejaVu Sans Light"/>
              <a:ea typeface="DejaVu Sans Light"/>
              <a:cs typeface="DejaVu Sans Light"/>
              <a:sym typeface="DejaVu Sans Light"/>
            </a:endParaRPr>
          </a:p>
          <a:p>
            <a:pPr algn="l">
              <a:lnSpc>
                <a:spcPts val="4097"/>
              </a:lnSpc>
            </a:pPr>
            <a:r>
              <a:rPr lang="en-US" sz="3414" b="1" spc="-283">
                <a:solidFill>
                  <a:srgbClr val="000000"/>
                </a:solidFill>
                <a:latin typeface="DejaVu Sans Bold"/>
                <a:ea typeface="DejaVu Sans Bold"/>
                <a:cs typeface="DejaVu Sans Bold"/>
                <a:sym typeface="DejaVu Sans Bold"/>
              </a:rPr>
              <a:t>View</a:t>
            </a:r>
          </a:p>
          <a:p>
            <a:pPr algn="l">
              <a:lnSpc>
                <a:spcPts val="4097"/>
              </a:lnSpc>
            </a:pPr>
            <a:r>
              <a:rPr lang="en-US" sz="3414" spc="-283">
                <a:solidFill>
                  <a:srgbClr val="000000"/>
                </a:solidFill>
                <a:latin typeface="DejaVu Sans Light"/>
                <a:ea typeface="DejaVu Sans Light"/>
                <a:cs typeface="DejaVu Sans Light"/>
                <a:sym typeface="DejaVu Sans Light"/>
              </a:rPr>
              <a:t>The view is responsible for displaying data to the user and providing user interface </a:t>
            </a:r>
          </a:p>
          <a:p>
            <a:pPr algn="l">
              <a:lnSpc>
                <a:spcPts val="4097"/>
              </a:lnSpc>
            </a:pPr>
            <a:r>
              <a:rPr lang="en-US" sz="3414" spc="-283">
                <a:solidFill>
                  <a:srgbClr val="000000"/>
                </a:solidFill>
                <a:latin typeface="DejaVu Sans Light"/>
                <a:ea typeface="DejaVu Sans Light"/>
                <a:cs typeface="DejaVu Sans Light"/>
                <a:sym typeface="DejaVu Sans Light"/>
              </a:rPr>
              <a:t>controls. In JavaFX, you can build the view using JavaFX components in code or in </a:t>
            </a:r>
          </a:p>
          <a:p>
            <a:pPr algn="l">
              <a:lnSpc>
                <a:spcPts val="4097"/>
              </a:lnSpc>
            </a:pPr>
            <a:r>
              <a:rPr lang="en-US" sz="3414" spc="-283">
                <a:solidFill>
                  <a:srgbClr val="000000"/>
                </a:solidFill>
                <a:latin typeface="DejaVu Sans Light"/>
                <a:ea typeface="DejaVu Sans Light"/>
                <a:cs typeface="DejaVu Sans Light"/>
                <a:sym typeface="DejaVu Sans Light"/>
              </a:rPr>
              <a:t>FXML files.</a:t>
            </a:r>
          </a:p>
          <a:p>
            <a:pPr algn="l">
              <a:lnSpc>
                <a:spcPts val="4097"/>
              </a:lnSpc>
            </a:pPr>
            <a:endParaRPr lang="en-US" sz="3414" spc="-283">
              <a:solidFill>
                <a:srgbClr val="000000"/>
              </a:solidFill>
              <a:latin typeface="DejaVu Sans Light"/>
              <a:ea typeface="DejaVu Sans Light"/>
              <a:cs typeface="DejaVu Sans Light"/>
              <a:sym typeface="DejaVu Sans Light"/>
            </a:endParaRPr>
          </a:p>
          <a:p>
            <a:pPr algn="l">
              <a:lnSpc>
                <a:spcPts val="4097"/>
              </a:lnSpc>
            </a:pPr>
            <a:r>
              <a:rPr lang="en-US" sz="3414" b="1" spc="-283">
                <a:solidFill>
                  <a:srgbClr val="000000"/>
                </a:solidFill>
                <a:latin typeface="DejaVu Sans Bold"/>
                <a:ea typeface="DejaVu Sans Bold"/>
                <a:cs typeface="DejaVu Sans Bold"/>
                <a:sym typeface="DejaVu Sans Bold"/>
              </a:rPr>
              <a:t>Controller</a:t>
            </a:r>
          </a:p>
          <a:p>
            <a:pPr algn="l">
              <a:lnSpc>
                <a:spcPts val="4097"/>
              </a:lnSpc>
            </a:pPr>
            <a:r>
              <a:rPr lang="en-US" sz="3414" spc="-283">
                <a:solidFill>
                  <a:srgbClr val="000000"/>
                </a:solidFill>
                <a:latin typeface="DejaVu Sans Light"/>
                <a:ea typeface="DejaVu Sans Light"/>
                <a:cs typeface="DejaVu Sans Light"/>
                <a:sym typeface="DejaVu Sans Light"/>
              </a:rPr>
              <a:t>The controller handles the user interface logic and acts as an intermediary between the </a:t>
            </a:r>
          </a:p>
          <a:p>
            <a:pPr algn="l">
              <a:lnSpc>
                <a:spcPts val="4097"/>
              </a:lnSpc>
              <a:spcBef>
                <a:spcPct val="0"/>
              </a:spcBef>
            </a:pPr>
            <a:r>
              <a:rPr lang="en-US" sz="3414" spc="-283">
                <a:solidFill>
                  <a:srgbClr val="000000"/>
                </a:solidFill>
                <a:latin typeface="DejaVu Sans Light"/>
                <a:ea typeface="DejaVu Sans Light"/>
                <a:cs typeface="DejaVu Sans Light"/>
                <a:sym typeface="DejaVu Sans Light"/>
              </a:rPr>
              <a:t>model and the view. It responds to view events and updates the model as needed.</a:t>
            </a:r>
          </a:p>
        </p:txBody>
      </p:sp>
      <p:sp>
        <p:nvSpPr>
          <p:cNvPr id="11" name="Freeform 11"/>
          <p:cNvSpPr/>
          <p:nvPr/>
        </p:nvSpPr>
        <p:spPr>
          <a:xfrm>
            <a:off x="15713075" y="466669"/>
            <a:ext cx="2019299" cy="2019299"/>
          </a:xfrm>
          <a:custGeom>
            <a:avLst/>
            <a:gdLst/>
            <a:ahLst/>
            <a:cxnLst/>
            <a:rect l="l" t="t" r="r" b="b"/>
            <a:pathLst>
              <a:path w="2019299" h="2019299">
                <a:moveTo>
                  <a:pt x="0" y="0"/>
                </a:moveTo>
                <a:lnTo>
                  <a:pt x="2019299" y="0"/>
                </a:lnTo>
                <a:lnTo>
                  <a:pt x="2019299" y="2019299"/>
                </a:lnTo>
                <a:lnTo>
                  <a:pt x="0" y="2019299"/>
                </a:lnTo>
                <a:lnTo>
                  <a:pt x="0" y="0"/>
                </a:lnTo>
                <a:close/>
              </a:path>
            </a:pathLst>
          </a:custGeom>
          <a:blipFill>
            <a:blip r:embed="rId4"/>
            <a:stretch>
              <a:fillRect/>
            </a:stretch>
          </a:blipFill>
        </p:spPr>
        <p:txBody>
          <a:bodyPr/>
          <a:lstStyle/>
          <a:p>
            <a:endParaRPr lang="es-E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54524" y="9464039"/>
            <a:ext cx="482600" cy="480219"/>
            <a:chOff x="0" y="0"/>
            <a:chExt cx="643467" cy="640292"/>
          </a:xfrm>
        </p:grpSpPr>
        <p:sp>
          <p:nvSpPr>
            <p:cNvPr id="3" name="Freeform 3"/>
            <p:cNvSpPr/>
            <p:nvPr/>
          </p:nvSpPr>
          <p:spPr>
            <a:xfrm>
              <a:off x="0" y="0"/>
              <a:ext cx="642620" cy="640080"/>
            </a:xfrm>
            <a:custGeom>
              <a:avLst/>
              <a:gdLst/>
              <a:ahLst/>
              <a:cxnLst/>
              <a:rect l="l" t="t" r="r" b="b"/>
              <a:pathLst>
                <a:path w="642620" h="640080">
                  <a:moveTo>
                    <a:pt x="642620" y="0"/>
                  </a:moveTo>
                  <a:lnTo>
                    <a:pt x="0" y="0"/>
                  </a:lnTo>
                  <a:lnTo>
                    <a:pt x="0" y="640080"/>
                  </a:lnTo>
                  <a:lnTo>
                    <a:pt x="642620" y="640080"/>
                  </a:lnTo>
                  <a:lnTo>
                    <a:pt x="642620" y="0"/>
                  </a:lnTo>
                  <a:close/>
                </a:path>
              </a:pathLst>
            </a:custGeom>
            <a:solidFill>
              <a:srgbClr val="FF3128"/>
            </a:solidFill>
          </p:spPr>
          <p:txBody>
            <a:bodyPr/>
            <a:lstStyle/>
            <a:p>
              <a:endParaRPr lang="es-ES"/>
            </a:p>
          </p:txBody>
        </p:sp>
      </p:grpSp>
      <p:grpSp>
        <p:nvGrpSpPr>
          <p:cNvPr id="4" name="Group 4"/>
          <p:cNvGrpSpPr/>
          <p:nvPr/>
        </p:nvGrpSpPr>
        <p:grpSpPr>
          <a:xfrm>
            <a:off x="658588" y="419044"/>
            <a:ext cx="479425" cy="476250"/>
            <a:chOff x="0" y="0"/>
            <a:chExt cx="639233" cy="635000"/>
          </a:xfrm>
        </p:grpSpPr>
        <p:sp>
          <p:nvSpPr>
            <p:cNvPr id="5" name="Freeform 5"/>
            <p:cNvSpPr/>
            <p:nvPr/>
          </p:nvSpPr>
          <p:spPr>
            <a:xfrm>
              <a:off x="0" y="0"/>
              <a:ext cx="638556" cy="634619"/>
            </a:xfrm>
            <a:custGeom>
              <a:avLst/>
              <a:gdLst/>
              <a:ahLst/>
              <a:cxnLst/>
              <a:rect l="l" t="t" r="r" b="b"/>
              <a:pathLst>
                <a:path w="638556" h="634619">
                  <a:moveTo>
                    <a:pt x="638556" y="0"/>
                  </a:moveTo>
                  <a:lnTo>
                    <a:pt x="0" y="0"/>
                  </a:lnTo>
                  <a:lnTo>
                    <a:pt x="0" y="634619"/>
                  </a:lnTo>
                  <a:lnTo>
                    <a:pt x="638556" y="634619"/>
                  </a:lnTo>
                  <a:lnTo>
                    <a:pt x="638556" y="0"/>
                  </a:lnTo>
                  <a:close/>
                </a:path>
              </a:pathLst>
            </a:custGeom>
            <a:solidFill>
              <a:srgbClr val="FF3128"/>
            </a:solidFill>
          </p:spPr>
          <p:txBody>
            <a:bodyPr/>
            <a:lstStyle/>
            <a:p>
              <a:endParaRPr lang="es-ES"/>
            </a:p>
          </p:txBody>
        </p:sp>
      </p:grpSp>
      <p:sp>
        <p:nvSpPr>
          <p:cNvPr id="6" name="Freeform 6"/>
          <p:cNvSpPr/>
          <p:nvPr/>
        </p:nvSpPr>
        <p:spPr>
          <a:xfrm>
            <a:off x="728924" y="571484"/>
            <a:ext cx="346869" cy="181769"/>
          </a:xfrm>
          <a:custGeom>
            <a:avLst/>
            <a:gdLst/>
            <a:ahLst/>
            <a:cxnLst/>
            <a:rect l="l" t="t" r="r" b="b"/>
            <a:pathLst>
              <a:path w="346869" h="181769">
                <a:moveTo>
                  <a:pt x="0" y="0"/>
                </a:moveTo>
                <a:lnTo>
                  <a:pt x="346868" y="0"/>
                </a:lnTo>
                <a:lnTo>
                  <a:pt x="346868" y="181768"/>
                </a:lnTo>
                <a:lnTo>
                  <a:pt x="0" y="1817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grpSp>
        <p:nvGrpSpPr>
          <p:cNvPr id="7" name="Group 7"/>
          <p:cNvGrpSpPr/>
          <p:nvPr/>
        </p:nvGrpSpPr>
        <p:grpSpPr>
          <a:xfrm>
            <a:off x="2535360" y="1399392"/>
            <a:ext cx="13427462" cy="7488216"/>
            <a:chOff x="0" y="0"/>
            <a:chExt cx="2080265" cy="1160121"/>
          </a:xfrm>
        </p:grpSpPr>
        <p:sp>
          <p:nvSpPr>
            <p:cNvPr id="8" name="Freeform 8"/>
            <p:cNvSpPr/>
            <p:nvPr/>
          </p:nvSpPr>
          <p:spPr>
            <a:xfrm>
              <a:off x="0" y="0"/>
              <a:ext cx="2080265" cy="1160121"/>
            </a:xfrm>
            <a:custGeom>
              <a:avLst/>
              <a:gdLst/>
              <a:ahLst/>
              <a:cxnLst/>
              <a:rect l="l" t="t" r="r" b="b"/>
              <a:pathLst>
                <a:path w="2080265" h="1160121">
                  <a:moveTo>
                    <a:pt x="0" y="0"/>
                  </a:moveTo>
                  <a:lnTo>
                    <a:pt x="2080265" y="0"/>
                  </a:lnTo>
                  <a:lnTo>
                    <a:pt x="2080265" y="1160121"/>
                  </a:lnTo>
                  <a:lnTo>
                    <a:pt x="0" y="1160121"/>
                  </a:lnTo>
                  <a:close/>
                </a:path>
              </a:pathLst>
            </a:custGeom>
            <a:blipFill>
              <a:blip r:embed="rId4"/>
              <a:stretch>
                <a:fillRect t="-2001" b="-2001"/>
              </a:stretch>
            </a:blipFill>
          </p:spPr>
          <p:txBody>
            <a:bodyPr/>
            <a:lstStyle/>
            <a:p>
              <a:endParaRPr lang="es-ES"/>
            </a:p>
          </p:txBody>
        </p:sp>
      </p:grpSp>
      <p:sp>
        <p:nvSpPr>
          <p:cNvPr id="9" name="TextBox 9"/>
          <p:cNvSpPr txBox="1"/>
          <p:nvPr/>
        </p:nvSpPr>
        <p:spPr>
          <a:xfrm>
            <a:off x="9039541" y="9745027"/>
            <a:ext cx="209550" cy="247650"/>
          </a:xfrm>
          <a:prstGeom prst="rect">
            <a:avLst/>
          </a:prstGeom>
        </p:spPr>
        <p:txBody>
          <a:bodyPr lIns="0" tIns="0" rIns="0" bIns="0" rtlCol="0" anchor="t">
            <a:spAutoFit/>
          </a:bodyPr>
          <a:lstStyle/>
          <a:p>
            <a:pPr algn="l">
              <a:lnSpc>
                <a:spcPts val="1950"/>
              </a:lnSpc>
            </a:pPr>
            <a:r>
              <a:rPr lang="en-US" sz="1625" spc="-134">
                <a:solidFill>
                  <a:srgbClr val="1E1E1E"/>
                </a:solidFill>
                <a:latin typeface="DejaVu Sans Light"/>
                <a:ea typeface="DejaVu Sans Light"/>
                <a:cs typeface="DejaVu Sans Light"/>
                <a:sym typeface="DejaVu Sans Light"/>
              </a:rPr>
              <a:t>7</a:t>
            </a:r>
          </a:p>
        </p:txBody>
      </p:sp>
      <p:sp>
        <p:nvSpPr>
          <p:cNvPr id="10" name="TextBox 10"/>
          <p:cNvSpPr txBox="1"/>
          <p:nvPr/>
        </p:nvSpPr>
        <p:spPr>
          <a:xfrm>
            <a:off x="639825" y="9759818"/>
            <a:ext cx="3958521" cy="180975"/>
          </a:xfrm>
          <a:prstGeom prst="rect">
            <a:avLst/>
          </a:prstGeom>
        </p:spPr>
        <p:txBody>
          <a:bodyPr lIns="0" tIns="0" rIns="0" bIns="0" rtlCol="0" anchor="t">
            <a:spAutoFit/>
          </a:bodyPr>
          <a:lstStyle/>
          <a:p>
            <a:pPr algn="l">
              <a:lnSpc>
                <a:spcPts val="1425"/>
              </a:lnSpc>
            </a:pPr>
            <a:r>
              <a:rPr lang="en-US" sz="1187" spc="-23">
                <a:solidFill>
                  <a:srgbClr val="333333"/>
                </a:solidFill>
                <a:latin typeface="DejaVu Sans Light"/>
                <a:ea typeface="DejaVu Sans Light"/>
                <a:cs typeface="DejaVu Sans Light"/>
                <a:sym typeface="DejaVu Sans Light"/>
              </a:rPr>
              <a:t>© Copyright Universidad Europea.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54525" y="9464039"/>
            <a:ext cx="482600" cy="480219"/>
            <a:chOff x="0" y="0"/>
            <a:chExt cx="643467" cy="640292"/>
          </a:xfrm>
        </p:grpSpPr>
        <p:sp>
          <p:nvSpPr>
            <p:cNvPr id="3" name="Freeform 3"/>
            <p:cNvSpPr/>
            <p:nvPr/>
          </p:nvSpPr>
          <p:spPr>
            <a:xfrm>
              <a:off x="0" y="0"/>
              <a:ext cx="642620" cy="640080"/>
            </a:xfrm>
            <a:custGeom>
              <a:avLst/>
              <a:gdLst/>
              <a:ahLst/>
              <a:cxnLst/>
              <a:rect l="l" t="t" r="r" b="b"/>
              <a:pathLst>
                <a:path w="642620" h="640080">
                  <a:moveTo>
                    <a:pt x="642620" y="0"/>
                  </a:moveTo>
                  <a:lnTo>
                    <a:pt x="0" y="0"/>
                  </a:lnTo>
                  <a:lnTo>
                    <a:pt x="0" y="640080"/>
                  </a:lnTo>
                  <a:lnTo>
                    <a:pt x="642620" y="640080"/>
                  </a:lnTo>
                  <a:lnTo>
                    <a:pt x="642620" y="0"/>
                  </a:lnTo>
                  <a:close/>
                </a:path>
              </a:pathLst>
            </a:custGeom>
            <a:solidFill>
              <a:srgbClr val="FF3128"/>
            </a:solidFill>
          </p:spPr>
          <p:txBody>
            <a:bodyPr/>
            <a:lstStyle/>
            <a:p>
              <a:endParaRPr lang="es-ES"/>
            </a:p>
          </p:txBody>
        </p:sp>
      </p:grpSp>
      <p:sp>
        <p:nvSpPr>
          <p:cNvPr id="4" name="Freeform 4"/>
          <p:cNvSpPr/>
          <p:nvPr/>
        </p:nvSpPr>
        <p:spPr>
          <a:xfrm>
            <a:off x="658588" y="419044"/>
            <a:ext cx="479425" cy="476250"/>
          </a:xfrm>
          <a:custGeom>
            <a:avLst/>
            <a:gdLst/>
            <a:ahLst/>
            <a:cxnLst/>
            <a:rect l="l" t="t" r="r" b="b"/>
            <a:pathLst>
              <a:path w="479425" h="476250">
                <a:moveTo>
                  <a:pt x="0" y="0"/>
                </a:moveTo>
                <a:lnTo>
                  <a:pt x="479424" y="0"/>
                </a:lnTo>
                <a:lnTo>
                  <a:pt x="479424" y="476250"/>
                </a:lnTo>
                <a:lnTo>
                  <a:pt x="0" y="476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5" name="Freeform 5"/>
          <p:cNvSpPr/>
          <p:nvPr/>
        </p:nvSpPr>
        <p:spPr>
          <a:xfrm>
            <a:off x="13780890" y="4216161"/>
            <a:ext cx="1594205" cy="1854678"/>
          </a:xfrm>
          <a:custGeom>
            <a:avLst/>
            <a:gdLst/>
            <a:ahLst/>
            <a:cxnLst/>
            <a:rect l="l" t="t" r="r" b="b"/>
            <a:pathLst>
              <a:path w="1594205" h="1854678">
                <a:moveTo>
                  <a:pt x="0" y="0"/>
                </a:moveTo>
                <a:lnTo>
                  <a:pt x="1594206" y="0"/>
                </a:lnTo>
                <a:lnTo>
                  <a:pt x="1594206" y="1854678"/>
                </a:lnTo>
                <a:lnTo>
                  <a:pt x="0" y="1854678"/>
                </a:lnTo>
                <a:lnTo>
                  <a:pt x="0" y="0"/>
                </a:lnTo>
                <a:close/>
              </a:path>
            </a:pathLst>
          </a:custGeom>
          <a:blipFill>
            <a:blip r:embed="rId4"/>
            <a:stretch>
              <a:fillRect l="-397142" t="-89335" r="-74743" b="-83618"/>
            </a:stretch>
          </a:blipFill>
        </p:spPr>
        <p:txBody>
          <a:bodyPr/>
          <a:lstStyle/>
          <a:p>
            <a:endParaRPr lang="es-ES"/>
          </a:p>
        </p:txBody>
      </p:sp>
      <p:sp>
        <p:nvSpPr>
          <p:cNvPr id="6" name="Freeform 6"/>
          <p:cNvSpPr/>
          <p:nvPr/>
        </p:nvSpPr>
        <p:spPr>
          <a:xfrm>
            <a:off x="9675615" y="4648201"/>
            <a:ext cx="4105275" cy="990599"/>
          </a:xfrm>
          <a:custGeom>
            <a:avLst/>
            <a:gdLst/>
            <a:ahLst/>
            <a:cxnLst/>
            <a:rect l="l" t="t" r="r" b="b"/>
            <a:pathLst>
              <a:path w="4105275" h="990599">
                <a:moveTo>
                  <a:pt x="0" y="0"/>
                </a:moveTo>
                <a:lnTo>
                  <a:pt x="4105275" y="0"/>
                </a:lnTo>
                <a:lnTo>
                  <a:pt x="4105275" y="990598"/>
                </a:lnTo>
                <a:lnTo>
                  <a:pt x="0" y="990598"/>
                </a:lnTo>
                <a:lnTo>
                  <a:pt x="0" y="0"/>
                </a:lnTo>
                <a:close/>
              </a:path>
            </a:pathLst>
          </a:custGeom>
          <a:blipFill>
            <a:blip r:embed="rId5"/>
            <a:stretch>
              <a:fillRect l="-73" r="-73"/>
            </a:stretch>
          </a:blipFill>
        </p:spPr>
        <p:txBody>
          <a:bodyPr/>
          <a:lstStyle/>
          <a:p>
            <a:endParaRPr lang="es-ES"/>
          </a:p>
        </p:txBody>
      </p:sp>
      <p:sp>
        <p:nvSpPr>
          <p:cNvPr id="7" name="Freeform 7"/>
          <p:cNvSpPr/>
          <p:nvPr/>
        </p:nvSpPr>
        <p:spPr>
          <a:xfrm>
            <a:off x="13239336" y="1987245"/>
            <a:ext cx="1984568" cy="1984568"/>
          </a:xfrm>
          <a:custGeom>
            <a:avLst/>
            <a:gdLst/>
            <a:ahLst/>
            <a:cxnLst/>
            <a:rect l="l" t="t" r="r" b="b"/>
            <a:pathLst>
              <a:path w="1984568" h="1984568">
                <a:moveTo>
                  <a:pt x="0" y="0"/>
                </a:moveTo>
                <a:lnTo>
                  <a:pt x="1984568" y="0"/>
                </a:lnTo>
                <a:lnTo>
                  <a:pt x="1984568" y="1984568"/>
                </a:lnTo>
                <a:lnTo>
                  <a:pt x="0" y="1984568"/>
                </a:lnTo>
                <a:lnTo>
                  <a:pt x="0" y="0"/>
                </a:lnTo>
                <a:close/>
              </a:path>
            </a:pathLst>
          </a:custGeom>
          <a:blipFill>
            <a:blip r:embed="rId6"/>
            <a:stretch>
              <a:fillRect/>
            </a:stretch>
          </a:blipFill>
        </p:spPr>
        <p:txBody>
          <a:bodyPr/>
          <a:lstStyle/>
          <a:p>
            <a:endParaRPr lang="es-ES"/>
          </a:p>
        </p:txBody>
      </p:sp>
      <p:sp>
        <p:nvSpPr>
          <p:cNvPr id="8" name="Freeform 8"/>
          <p:cNvSpPr/>
          <p:nvPr/>
        </p:nvSpPr>
        <p:spPr>
          <a:xfrm>
            <a:off x="10677052" y="6038849"/>
            <a:ext cx="5124567" cy="2882569"/>
          </a:xfrm>
          <a:custGeom>
            <a:avLst/>
            <a:gdLst/>
            <a:ahLst/>
            <a:cxnLst/>
            <a:rect l="l" t="t" r="r" b="b"/>
            <a:pathLst>
              <a:path w="5124567" h="2882569">
                <a:moveTo>
                  <a:pt x="0" y="0"/>
                </a:moveTo>
                <a:lnTo>
                  <a:pt x="5124568" y="0"/>
                </a:lnTo>
                <a:lnTo>
                  <a:pt x="5124568" y="2882570"/>
                </a:lnTo>
                <a:lnTo>
                  <a:pt x="0" y="2882570"/>
                </a:lnTo>
                <a:lnTo>
                  <a:pt x="0" y="0"/>
                </a:lnTo>
                <a:close/>
              </a:path>
            </a:pathLst>
          </a:custGeom>
          <a:blipFill>
            <a:blip r:embed="rId7"/>
            <a:stretch>
              <a:fillRect/>
            </a:stretch>
          </a:blipFill>
        </p:spPr>
        <p:txBody>
          <a:bodyPr/>
          <a:lstStyle/>
          <a:p>
            <a:endParaRPr lang="es-ES"/>
          </a:p>
        </p:txBody>
      </p:sp>
      <p:sp>
        <p:nvSpPr>
          <p:cNvPr id="9" name="Freeform 9"/>
          <p:cNvSpPr/>
          <p:nvPr/>
        </p:nvSpPr>
        <p:spPr>
          <a:xfrm>
            <a:off x="10454899" y="1706175"/>
            <a:ext cx="2546708" cy="2546708"/>
          </a:xfrm>
          <a:custGeom>
            <a:avLst/>
            <a:gdLst/>
            <a:ahLst/>
            <a:cxnLst/>
            <a:rect l="l" t="t" r="r" b="b"/>
            <a:pathLst>
              <a:path w="2546708" h="2546708">
                <a:moveTo>
                  <a:pt x="0" y="0"/>
                </a:moveTo>
                <a:lnTo>
                  <a:pt x="2546708" y="0"/>
                </a:lnTo>
                <a:lnTo>
                  <a:pt x="2546708" y="2546708"/>
                </a:lnTo>
                <a:lnTo>
                  <a:pt x="0" y="2546708"/>
                </a:lnTo>
                <a:lnTo>
                  <a:pt x="0" y="0"/>
                </a:lnTo>
                <a:close/>
              </a:path>
            </a:pathLst>
          </a:custGeom>
          <a:blipFill>
            <a:blip r:embed="rId8"/>
            <a:stretch>
              <a:fillRect/>
            </a:stretch>
          </a:blipFill>
        </p:spPr>
        <p:txBody>
          <a:bodyPr/>
          <a:lstStyle/>
          <a:p>
            <a:endParaRPr lang="es-ES"/>
          </a:p>
        </p:txBody>
      </p:sp>
      <p:sp>
        <p:nvSpPr>
          <p:cNvPr id="10" name="TextBox 10"/>
          <p:cNvSpPr txBox="1"/>
          <p:nvPr/>
        </p:nvSpPr>
        <p:spPr>
          <a:xfrm>
            <a:off x="5032903" y="428569"/>
            <a:ext cx="8432377" cy="1724025"/>
          </a:xfrm>
          <a:prstGeom prst="rect">
            <a:avLst/>
          </a:prstGeom>
        </p:spPr>
        <p:txBody>
          <a:bodyPr lIns="0" tIns="0" rIns="0" bIns="0" rtlCol="0" anchor="t">
            <a:spAutoFit/>
          </a:bodyPr>
          <a:lstStyle/>
          <a:p>
            <a:pPr algn="l">
              <a:lnSpc>
                <a:spcPts val="8399"/>
              </a:lnSpc>
            </a:pPr>
            <a:r>
              <a:rPr lang="en-US" sz="6999" b="1" spc="-279">
                <a:solidFill>
                  <a:srgbClr val="1E1E1E"/>
                </a:solidFill>
                <a:latin typeface="Tahoma Bold"/>
                <a:ea typeface="Tahoma Bold"/>
                <a:cs typeface="Tahoma Bold"/>
                <a:sym typeface="Tahoma Bold"/>
              </a:rPr>
              <a:t>Material we will use</a:t>
            </a:r>
          </a:p>
          <a:p>
            <a:pPr algn="l">
              <a:lnSpc>
                <a:spcPts val="5399"/>
              </a:lnSpc>
            </a:pPr>
            <a:endParaRPr lang="en-US" sz="6999" b="1" spc="-279">
              <a:solidFill>
                <a:srgbClr val="1E1E1E"/>
              </a:solidFill>
              <a:latin typeface="Tahoma Bold"/>
              <a:ea typeface="Tahoma Bold"/>
              <a:cs typeface="Tahoma Bold"/>
              <a:sym typeface="Tahoma Bold"/>
            </a:endParaRPr>
          </a:p>
        </p:txBody>
      </p:sp>
      <p:sp>
        <p:nvSpPr>
          <p:cNvPr id="11" name="TextBox 11"/>
          <p:cNvSpPr txBox="1"/>
          <p:nvPr/>
        </p:nvSpPr>
        <p:spPr>
          <a:xfrm>
            <a:off x="9039541" y="9745027"/>
            <a:ext cx="209550" cy="247650"/>
          </a:xfrm>
          <a:prstGeom prst="rect">
            <a:avLst/>
          </a:prstGeom>
        </p:spPr>
        <p:txBody>
          <a:bodyPr lIns="0" tIns="0" rIns="0" bIns="0" rtlCol="0" anchor="t">
            <a:spAutoFit/>
          </a:bodyPr>
          <a:lstStyle/>
          <a:p>
            <a:pPr algn="l">
              <a:lnSpc>
                <a:spcPts val="1950"/>
              </a:lnSpc>
            </a:pPr>
            <a:r>
              <a:rPr lang="en-US" sz="1625" spc="-134">
                <a:solidFill>
                  <a:srgbClr val="1E1E1E"/>
                </a:solidFill>
                <a:latin typeface="DejaVu Sans Light"/>
                <a:ea typeface="DejaVu Sans Light"/>
                <a:cs typeface="DejaVu Sans Light"/>
                <a:sym typeface="DejaVu Sans Light"/>
              </a:rPr>
              <a:t>8</a:t>
            </a:r>
          </a:p>
        </p:txBody>
      </p:sp>
      <p:sp>
        <p:nvSpPr>
          <p:cNvPr id="12" name="TextBox 12"/>
          <p:cNvSpPr txBox="1"/>
          <p:nvPr/>
        </p:nvSpPr>
        <p:spPr>
          <a:xfrm>
            <a:off x="639825" y="9759818"/>
            <a:ext cx="3958521" cy="180975"/>
          </a:xfrm>
          <a:prstGeom prst="rect">
            <a:avLst/>
          </a:prstGeom>
        </p:spPr>
        <p:txBody>
          <a:bodyPr lIns="0" tIns="0" rIns="0" bIns="0" rtlCol="0" anchor="t">
            <a:spAutoFit/>
          </a:bodyPr>
          <a:lstStyle/>
          <a:p>
            <a:pPr algn="l">
              <a:lnSpc>
                <a:spcPts val="1425"/>
              </a:lnSpc>
            </a:pPr>
            <a:r>
              <a:rPr lang="en-US" sz="1187" spc="-23">
                <a:solidFill>
                  <a:srgbClr val="333333"/>
                </a:solidFill>
                <a:latin typeface="DejaVu Sans Light"/>
                <a:ea typeface="DejaVu Sans Light"/>
                <a:cs typeface="DejaVu Sans Light"/>
                <a:sym typeface="DejaVu Sans Light"/>
              </a:rPr>
              <a:t>© Copyright Universidad Europea. All rights reserved.</a:t>
            </a:r>
          </a:p>
        </p:txBody>
      </p:sp>
      <p:sp>
        <p:nvSpPr>
          <p:cNvPr id="13" name="TextBox 13"/>
          <p:cNvSpPr txBox="1"/>
          <p:nvPr/>
        </p:nvSpPr>
        <p:spPr>
          <a:xfrm>
            <a:off x="1505804" y="2193319"/>
            <a:ext cx="7743287" cy="6129067"/>
          </a:xfrm>
          <a:prstGeom prst="rect">
            <a:avLst/>
          </a:prstGeom>
        </p:spPr>
        <p:txBody>
          <a:bodyPr lIns="0" tIns="0" rIns="0" bIns="0" rtlCol="0" anchor="t">
            <a:spAutoFit/>
          </a:bodyPr>
          <a:lstStyle/>
          <a:p>
            <a:pPr algn="l">
              <a:lnSpc>
                <a:spcPts val="8248"/>
              </a:lnSpc>
            </a:pPr>
            <a:r>
              <a:rPr lang="en-US" sz="3965" spc="-329">
                <a:solidFill>
                  <a:srgbClr val="000000"/>
                </a:solidFill>
                <a:latin typeface="DejaVu Sans Light"/>
                <a:ea typeface="DejaVu Sans Light"/>
                <a:cs typeface="DejaVu Sans Light"/>
                <a:sym typeface="DejaVu Sans Light"/>
              </a:rPr>
              <a:t>- IJDK 17.0.1</a:t>
            </a:r>
          </a:p>
          <a:p>
            <a:pPr algn="l">
              <a:lnSpc>
                <a:spcPts val="8248"/>
              </a:lnSpc>
            </a:pPr>
            <a:r>
              <a:rPr lang="en-US" sz="3965" spc="-329">
                <a:solidFill>
                  <a:srgbClr val="000000"/>
                </a:solidFill>
                <a:latin typeface="DejaVu Sans Light"/>
                <a:ea typeface="DejaVu Sans Light"/>
                <a:cs typeface="DejaVu Sans Light"/>
                <a:sym typeface="DejaVu Sans Light"/>
              </a:rPr>
              <a:t>- JavaFX SceneBuilder 22.0.0</a:t>
            </a:r>
          </a:p>
          <a:p>
            <a:pPr algn="l">
              <a:lnSpc>
                <a:spcPts val="8248"/>
              </a:lnSpc>
            </a:pPr>
            <a:r>
              <a:rPr lang="en-US" sz="3965" spc="-329">
                <a:solidFill>
                  <a:srgbClr val="000000"/>
                </a:solidFill>
                <a:latin typeface="DejaVu Sans Light"/>
                <a:ea typeface="DejaVu Sans Light"/>
                <a:cs typeface="DejaVu Sans Light"/>
                <a:sym typeface="DejaVu Sans Light"/>
              </a:rPr>
              <a:t>- IntelliJ IDEA 2023.3.8</a:t>
            </a:r>
          </a:p>
          <a:p>
            <a:pPr algn="l">
              <a:lnSpc>
                <a:spcPts val="8248"/>
              </a:lnSpc>
            </a:pPr>
            <a:r>
              <a:rPr lang="en-US" sz="3965" spc="-329">
                <a:solidFill>
                  <a:srgbClr val="000000"/>
                </a:solidFill>
                <a:latin typeface="DejaVu Sans Light"/>
                <a:ea typeface="DejaVu Sans Light"/>
                <a:cs typeface="DejaVu Sans Light"/>
                <a:sym typeface="DejaVu Sans Light"/>
              </a:rPr>
              <a:t>- JFoenix 9.0.0</a:t>
            </a:r>
          </a:p>
          <a:p>
            <a:pPr algn="l">
              <a:lnSpc>
                <a:spcPts val="8248"/>
              </a:lnSpc>
            </a:pPr>
            <a:r>
              <a:rPr lang="en-US" sz="3965" spc="-329">
                <a:solidFill>
                  <a:srgbClr val="000000"/>
                </a:solidFill>
                <a:latin typeface="DejaVu Sans Light"/>
                <a:ea typeface="DejaVu Sans Light"/>
                <a:cs typeface="DejaVu Sans Light"/>
                <a:sym typeface="DejaVu Sans Light"/>
              </a:rPr>
              <a:t>- Plugin JavaFx</a:t>
            </a:r>
          </a:p>
          <a:p>
            <a:pPr algn="l">
              <a:lnSpc>
                <a:spcPts val="8248"/>
              </a:lnSpc>
            </a:pPr>
            <a:r>
              <a:rPr lang="en-US" sz="3965" spc="-329">
                <a:solidFill>
                  <a:srgbClr val="000000"/>
                </a:solidFill>
                <a:latin typeface="DejaVu Sans Light"/>
                <a:ea typeface="DejaVu Sans Light"/>
                <a:cs typeface="DejaVu Sans Light"/>
                <a:sym typeface="DejaVu Sans Light"/>
              </a:rPr>
              <a:t>- Plugin JavaFx Runtime for plugins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507</Words>
  <Application>Microsoft Office PowerPoint</Application>
  <PresentationFormat>Personalizado</PresentationFormat>
  <Paragraphs>69</Paragraphs>
  <Slides>11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DejaVu Sans Bold</vt:lpstr>
      <vt:lpstr>Tahoma Bold</vt:lpstr>
      <vt:lpstr>DejaVu Sans Light</vt:lpstr>
      <vt:lpstr>Arial</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JavaFx.pptx</dc:title>
  <cp:lastModifiedBy>Andres Gorostidi Pulgar</cp:lastModifiedBy>
  <cp:revision>2</cp:revision>
  <dcterms:created xsi:type="dcterms:W3CDTF">2006-08-16T00:00:00Z</dcterms:created>
  <dcterms:modified xsi:type="dcterms:W3CDTF">2024-09-22T20:41:58Z</dcterms:modified>
  <dc:identifier>DAGRWy8aRfM</dc:identifier>
</cp:coreProperties>
</file>